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303" r:id="rId41"/>
    <p:sldId id="296" r:id="rId42"/>
    <p:sldId id="297" r:id="rId43"/>
    <p:sldId id="298" r:id="rId44"/>
    <p:sldId id="299" r:id="rId45"/>
    <p:sldId id="300" r:id="rId46"/>
    <p:sldId id="301" r:id="rId47"/>
    <p:sldId id="302" r:id="rId48"/>
    <p:sldId id="304" r:id="rId49"/>
    <p:sldId id="305" r:id="rId50"/>
    <p:sldId id="306" r:id="rId51"/>
    <p:sldId id="307" r:id="rId52"/>
    <p:sldId id="308" r:id="rId53"/>
    <p:sldId id="309" r:id="rId54"/>
    <p:sldId id="310" r:id="rId55"/>
    <p:sldId id="311" r:id="rId56"/>
    <p:sldId id="313" r:id="rId57"/>
    <p:sldId id="314" r:id="rId58"/>
    <p:sldId id="315" r:id="rId59"/>
    <p:sldId id="316" r:id="rId60"/>
    <p:sldId id="317" r:id="rId61"/>
    <p:sldId id="318" r:id="rId62"/>
    <p:sldId id="319" r:id="rId63"/>
    <p:sldId id="312"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5/11/2021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48A87A34-81AB-432B-8DAE-1953F412C126}"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5/11/2021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5/11/2021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AA3379-DE87-4724-8EEE-97850281BA35}"/>
              </a:ext>
            </a:extLst>
          </p:cNvPr>
          <p:cNvSpPr>
            <a:spLocks noGrp="1"/>
          </p:cNvSpPr>
          <p:nvPr>
            <p:ph type="ctrTitle"/>
          </p:nvPr>
        </p:nvSpPr>
        <p:spPr>
          <a:xfrm>
            <a:off x="371061" y="1404729"/>
            <a:ext cx="11582400" cy="1881810"/>
          </a:xfrm>
        </p:spPr>
        <p:txBody>
          <a:bodyPr>
            <a:normAutofit/>
          </a:bodyPr>
          <a:lstStyle/>
          <a:p>
            <a:pPr algn="ctr"/>
            <a:r>
              <a:rPr lang="pt-BR" sz="4400" dirty="0">
                <a:latin typeface="Calibri" panose="020F0502020204030204" pitchFamily="34" charset="0"/>
                <a:cs typeface="Calibri" panose="020F0502020204030204" pitchFamily="34" charset="0"/>
              </a:rPr>
              <a:t>PROJETO DE LEI ORGÂNICA DA ADMINISTRAÇÃO TRIBUTÁRIA - PLOAT</a:t>
            </a:r>
          </a:p>
        </p:txBody>
      </p:sp>
      <p:sp>
        <p:nvSpPr>
          <p:cNvPr id="3" name="Subtítulo 2">
            <a:extLst>
              <a:ext uri="{FF2B5EF4-FFF2-40B4-BE49-F238E27FC236}">
                <a16:creationId xmlns:a16="http://schemas.microsoft.com/office/drawing/2014/main" id="{3DC3BF84-A6C3-4EAD-821B-035ADE5F62A8}"/>
              </a:ext>
            </a:extLst>
          </p:cNvPr>
          <p:cNvSpPr>
            <a:spLocks noGrp="1"/>
          </p:cNvSpPr>
          <p:nvPr>
            <p:ph type="subTitle" idx="1"/>
          </p:nvPr>
        </p:nvSpPr>
        <p:spPr>
          <a:xfrm>
            <a:off x="583096" y="5155096"/>
            <a:ext cx="10471756" cy="477077"/>
          </a:xfrm>
        </p:spPr>
        <p:txBody>
          <a:bodyPr>
            <a:normAutofit lnSpcReduction="10000"/>
          </a:bodyPr>
          <a:lstStyle/>
          <a:p>
            <a:pPr algn="ctr"/>
            <a:r>
              <a:rPr lang="pt-BR" dirty="0"/>
              <a:t>MAIO/2021</a:t>
            </a:r>
          </a:p>
        </p:txBody>
      </p:sp>
    </p:spTree>
    <p:extLst>
      <p:ext uri="{BB962C8B-B14F-4D97-AF65-F5344CB8AC3E}">
        <p14:creationId xmlns:p14="http://schemas.microsoft.com/office/powerpoint/2010/main" val="40191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F2224-3273-47DA-9ADC-1480FBF3AE96}"/>
              </a:ext>
            </a:extLst>
          </p:cNvPr>
          <p:cNvSpPr>
            <a:spLocks noGrp="1"/>
          </p:cNvSpPr>
          <p:nvPr>
            <p:ph type="title"/>
          </p:nvPr>
        </p:nvSpPr>
        <p:spPr>
          <a:xfrm>
            <a:off x="0" y="804519"/>
            <a:ext cx="12191999" cy="1049235"/>
          </a:xfrm>
        </p:spPr>
        <p:txBody>
          <a:bodyPr>
            <a:normAutofit/>
          </a:bodyPr>
          <a:lstStyle/>
          <a:p>
            <a:pPr algn="ctr"/>
            <a:r>
              <a:rPr lang="pt-BR" sz="2800" dirty="0">
                <a:latin typeface="Calibri" panose="020F0502020204030204" pitchFamily="34" charset="0"/>
                <a:cs typeface="Calibri" panose="020F0502020204030204" pitchFamily="34" charset="0"/>
              </a:rPr>
              <a:t>DO CONSELHO SUPERIOR DA ADMINISTRAÇÃO TRIBUTÁRIA</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COMPOSIÇÃO (ART. 24)</a:t>
            </a:r>
          </a:p>
        </p:txBody>
      </p:sp>
      <p:sp>
        <p:nvSpPr>
          <p:cNvPr id="3" name="Espaço Reservado para Conteúdo 2">
            <a:extLst>
              <a:ext uri="{FF2B5EF4-FFF2-40B4-BE49-F238E27FC236}">
                <a16:creationId xmlns:a16="http://schemas.microsoft.com/office/drawing/2014/main" id="{91A39DAE-77BE-474E-913E-FE0FF171BBCA}"/>
              </a:ext>
            </a:extLst>
          </p:cNvPr>
          <p:cNvSpPr>
            <a:spLocks noGrp="1"/>
          </p:cNvSpPr>
          <p:nvPr>
            <p:ph idx="1"/>
          </p:nvPr>
        </p:nvSpPr>
        <p:spPr>
          <a:xfrm>
            <a:off x="1" y="2015732"/>
            <a:ext cx="12284764" cy="4037749"/>
          </a:xfrm>
        </p:spPr>
        <p:txBody>
          <a:bodyPr>
            <a:normAutofit/>
          </a:bodyPr>
          <a:lstStyle/>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Calibri" panose="020F0502020204030204" pitchFamily="34" charset="0"/>
              </a:rPr>
              <a:t>I - pelo Secretário de Estado da Tributação, que o presidirá;</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Calibri" panose="020F0502020204030204" pitchFamily="34" charset="0"/>
              </a:rPr>
              <a:t>II - pelo Corregedor-Geral da Administração Tributária;</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Calibri" panose="020F0502020204030204" pitchFamily="34" charset="0"/>
              </a:rPr>
              <a:t>III - por 3 (três) Auditores Fiscais de Receitas Estaduais eleitos pelos seus pares, com no mínimo 10 (dez) anos de efetivo exercício no cargo; e</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Calibri" panose="020F0502020204030204" pitchFamily="34" charset="0"/>
              </a:rPr>
              <a:t>IV - por 2 (dois) Auditores Fiscais de Receitas Estaduais indicados pelo Secretário de Estado da Tributação, com no mínimo 10 (dez) anos de efetivo exercício no cargo.</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9540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A715DF-01A6-4007-85B1-75B014AAA996}"/>
              </a:ext>
            </a:extLst>
          </p:cNvPr>
          <p:cNvSpPr>
            <a:spLocks noGrp="1"/>
          </p:cNvSpPr>
          <p:nvPr>
            <p:ph type="title"/>
          </p:nvPr>
        </p:nvSpPr>
        <p:spPr>
          <a:xfrm>
            <a:off x="278296" y="804519"/>
            <a:ext cx="11555895" cy="1049235"/>
          </a:xfrm>
        </p:spPr>
        <p:txBody>
          <a:bodyPr>
            <a:normAutofit/>
          </a:bodyPr>
          <a:lstStyle/>
          <a:p>
            <a:pPr algn="ctr"/>
            <a:r>
              <a:rPr lang="pt-BR" sz="2800" dirty="0">
                <a:latin typeface="Calibri" panose="020F0502020204030204" pitchFamily="34" charset="0"/>
                <a:cs typeface="Calibri" panose="020F0502020204030204" pitchFamily="34" charset="0"/>
              </a:rPr>
              <a:t>DO CONSELHO SUPERIOR DA ADMINISTRAÇÃO TRIBUTÁRIA</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PRINCIPAIS COMPETÊNCIAS (ART. 25)</a:t>
            </a:r>
            <a:endParaRPr lang="pt-BR" sz="2800" dirty="0"/>
          </a:p>
        </p:txBody>
      </p:sp>
      <p:sp>
        <p:nvSpPr>
          <p:cNvPr id="3" name="Espaço Reservado para Conteúdo 2">
            <a:extLst>
              <a:ext uri="{FF2B5EF4-FFF2-40B4-BE49-F238E27FC236}">
                <a16:creationId xmlns:a16="http://schemas.microsoft.com/office/drawing/2014/main" id="{1B7C608C-295D-4A6B-8282-1401DAF53B2A}"/>
              </a:ext>
            </a:extLst>
          </p:cNvPr>
          <p:cNvSpPr>
            <a:spLocks noGrp="1"/>
          </p:cNvSpPr>
          <p:nvPr>
            <p:ph idx="1"/>
          </p:nvPr>
        </p:nvSpPr>
        <p:spPr>
          <a:xfrm>
            <a:off x="278296" y="1853754"/>
            <a:ext cx="11555895" cy="4199727"/>
          </a:xfrm>
        </p:spPr>
        <p:txBody>
          <a:bodyPr>
            <a:normAutofit fontScale="92500"/>
          </a:bodyPr>
          <a:lstStyle/>
          <a:p>
            <a:pPr algn="just"/>
            <a:r>
              <a:rPr lang="pt-BR" sz="1900" dirty="0">
                <a:effectLst/>
                <a:latin typeface="Calibri" panose="020F0502020204030204" pitchFamily="34" charset="0"/>
                <a:ea typeface="Calibri" panose="020F0502020204030204" pitchFamily="34" charset="0"/>
                <a:cs typeface="Calibri" panose="020F0502020204030204" pitchFamily="34" charset="0"/>
              </a:rPr>
              <a:t>Analisar e deliberar acerca do plano estratégico e atividades da Administração Tributária a serem desenvolvidas para o alcance das metas estabelecidas;</a:t>
            </a:r>
            <a:endParaRPr lang="pt-BR"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t-BR" sz="1900" dirty="0">
                <a:effectLst/>
                <a:latin typeface="Calibri" panose="020F0502020204030204" pitchFamily="34" charset="0"/>
                <a:ea typeface="Calibri" panose="020F0502020204030204" pitchFamily="34" charset="0"/>
                <a:cs typeface="Calibri" panose="020F0502020204030204" pitchFamily="34" charset="0"/>
              </a:rPr>
              <a:t>Analisar e deliberar sobre a proposta de regulamento da Secretaria de Estado da Tributação, os Regimentos Internos submetidos pelos órgãos da Administração Tributária, bem como os atos normativos de promoção, remoção, avaliação do estágio probatório, qualificação de pessoal, editais de concursos públicos e outras normas que se façam necessárias;</a:t>
            </a:r>
          </a:p>
          <a:p>
            <a:r>
              <a:rPr lang="pt-BR" sz="1900" dirty="0">
                <a:effectLst/>
                <a:latin typeface="Calibri" panose="020F0502020204030204" pitchFamily="34" charset="0"/>
                <a:ea typeface="Calibri" panose="020F0502020204030204" pitchFamily="34" charset="0"/>
                <a:cs typeface="Calibri" panose="020F0502020204030204" pitchFamily="34" charset="0"/>
              </a:rPr>
              <a:t>Analisar e deliberar sobre a proposta orçamentária anual da Administração Tributária;</a:t>
            </a:r>
          </a:p>
          <a:p>
            <a:r>
              <a:rPr lang="pt-BR" sz="1900" dirty="0">
                <a:latin typeface="Calibri" panose="020F0502020204030204" pitchFamily="34" charset="0"/>
                <a:ea typeface="Calibri" panose="020F0502020204030204" pitchFamily="34" charset="0"/>
                <a:cs typeface="Calibri" panose="020F0502020204030204" pitchFamily="34" charset="0"/>
              </a:rPr>
              <a:t>A</a:t>
            </a:r>
            <a:r>
              <a:rPr lang="pt-BR" sz="1900" dirty="0">
                <a:effectLst/>
                <a:latin typeface="Calibri" panose="020F0502020204030204" pitchFamily="34" charset="0"/>
                <a:ea typeface="Calibri" panose="020F0502020204030204" pitchFamily="34" charset="0"/>
                <a:cs typeface="Calibri" panose="020F0502020204030204" pitchFamily="34" charset="0"/>
              </a:rPr>
              <a:t>nalisar e deliberar acerca dos processos de promoção, remoção, qualificação, cessão, disponibilidade e de licenças;</a:t>
            </a:r>
          </a:p>
          <a:p>
            <a:pPr algn="just"/>
            <a:r>
              <a:rPr lang="pt-BR" sz="1900" dirty="0">
                <a:effectLst/>
                <a:latin typeface="Calibri" panose="020F0502020204030204" pitchFamily="34" charset="0"/>
                <a:ea typeface="Calibri" panose="020F0502020204030204" pitchFamily="34" charset="0"/>
                <a:cs typeface="Calibri" panose="020F0502020204030204" pitchFamily="34" charset="0"/>
              </a:rPr>
              <a:t>Analisar e deliberar acerca dos recursos à decisão do Secretário de Estado da Tributação que tenha sido prolatada em processo administrativo disciplinar que envolva Auditor Fiscal de Receitas Estaduais;</a:t>
            </a:r>
          </a:p>
          <a:p>
            <a:r>
              <a:rPr lang="pt-BR" sz="1900" dirty="0">
                <a:effectLst/>
                <a:latin typeface="Calibri" panose="020F0502020204030204" pitchFamily="34" charset="0"/>
                <a:ea typeface="Calibri" panose="020F0502020204030204" pitchFamily="34" charset="0"/>
                <a:cs typeface="Calibri" panose="020F0502020204030204" pitchFamily="34" charset="0"/>
              </a:rPr>
              <a:t>Analisar e deliberar sobre proposta de concurso público;</a:t>
            </a:r>
            <a:endParaRPr lang="pt-BR"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884136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8101CF-6CDB-451F-AC8D-0A04AC31EF4C}"/>
              </a:ext>
            </a:extLst>
          </p:cNvPr>
          <p:cNvSpPr>
            <a:spLocks noGrp="1"/>
          </p:cNvSpPr>
          <p:nvPr>
            <p:ph type="title"/>
          </p:nvPr>
        </p:nvSpPr>
        <p:spPr>
          <a:xfrm>
            <a:off x="675861" y="804519"/>
            <a:ext cx="10946296" cy="1049235"/>
          </a:xfrm>
        </p:spPr>
        <p:txBody>
          <a:bodyPr>
            <a:normAutofit/>
          </a:bodyPr>
          <a:lstStyle/>
          <a:p>
            <a:pPr algn="ctr"/>
            <a:r>
              <a:rPr lang="pt-BR" sz="2800" dirty="0">
                <a:latin typeface="Calibri" panose="020F0502020204030204" pitchFamily="34" charset="0"/>
                <a:cs typeface="Calibri" panose="020F0502020204030204" pitchFamily="34" charset="0"/>
              </a:rPr>
              <a:t>DOS ÓRGÃOS DE CONTROLE (ART. 29)</a:t>
            </a:r>
          </a:p>
        </p:txBody>
      </p:sp>
      <p:sp>
        <p:nvSpPr>
          <p:cNvPr id="3" name="Espaço Reservado para Conteúdo 2">
            <a:extLst>
              <a:ext uri="{FF2B5EF4-FFF2-40B4-BE49-F238E27FC236}">
                <a16:creationId xmlns:a16="http://schemas.microsoft.com/office/drawing/2014/main" id="{58AD6CC5-4E7B-4D13-B423-0D15D3123376}"/>
              </a:ext>
            </a:extLst>
          </p:cNvPr>
          <p:cNvSpPr>
            <a:spLocks noGrp="1"/>
          </p:cNvSpPr>
          <p:nvPr>
            <p:ph idx="1"/>
          </p:nvPr>
        </p:nvSpPr>
        <p:spPr>
          <a:xfrm>
            <a:off x="675861" y="2015732"/>
            <a:ext cx="10946296" cy="3450613"/>
          </a:xfrm>
        </p:spPr>
        <p:txBody>
          <a:bodyPr>
            <a:normAutofit/>
          </a:bodyPr>
          <a:lstStyle/>
          <a:p>
            <a:endParaRPr lang="pt-BR" sz="2400" dirty="0">
              <a:effectLst/>
              <a:latin typeface="Calibri" panose="020F0502020204030204" pitchFamily="34" charset="0"/>
              <a:ea typeface="Calibri" panose="020F0502020204030204" pitchFamily="34" charset="0"/>
              <a:cs typeface="Calibri" panose="020F0502020204030204" pitchFamily="34" charset="0"/>
            </a:endParaRPr>
          </a:p>
          <a:p>
            <a:r>
              <a:rPr lang="pt-BR" sz="2400" dirty="0">
                <a:effectLst/>
                <a:latin typeface="Calibri" panose="020F0502020204030204" pitchFamily="34" charset="0"/>
                <a:ea typeface="Calibri" panose="020F0502020204030204" pitchFamily="34" charset="0"/>
                <a:cs typeface="Calibri" panose="020F0502020204030204" pitchFamily="34" charset="0"/>
              </a:rPr>
              <a:t>Comissão de Ética e Disciplina da Administração Tributária</a:t>
            </a:r>
            <a:r>
              <a:rPr lang="pt-BR" sz="2400"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a:t>
            </a:r>
            <a:endParaRPr lang="pt-BR" sz="2400" dirty="0">
              <a:effectLst/>
              <a:latin typeface="Calibri" panose="020F0502020204030204" pitchFamily="34" charset="0"/>
              <a:ea typeface="Calibri" panose="020F0502020204030204" pitchFamily="34" charset="0"/>
              <a:cs typeface="Calibri" panose="020F0502020204030204" pitchFamily="34" charset="0"/>
            </a:endParaRPr>
          </a:p>
          <a:p>
            <a:endParaRPr lang="pt-BR" sz="2400" dirty="0">
              <a:latin typeface="Calibri" panose="020F0502020204030204" pitchFamily="34" charset="0"/>
              <a:cs typeface="Calibri" panose="020F0502020204030204" pitchFamily="34" charset="0"/>
            </a:endParaRPr>
          </a:p>
          <a:p>
            <a:r>
              <a:rPr lang="pt-BR" sz="2400" dirty="0">
                <a:effectLst/>
                <a:latin typeface="Calibri" panose="020F0502020204030204" pitchFamily="34" charset="0"/>
                <a:ea typeface="Calibri" panose="020F0502020204030204" pitchFamily="34" charset="0"/>
                <a:cs typeface="Calibri" panose="020F0502020204030204" pitchFamily="34" charset="0"/>
              </a:rPr>
              <a:t>Corregedoria-Geral da Administração Tributária; e</a:t>
            </a:r>
          </a:p>
          <a:p>
            <a:endParaRPr lang="pt-BR" sz="2400" dirty="0">
              <a:latin typeface="Calibri" panose="020F0502020204030204" pitchFamily="34" charset="0"/>
              <a:cs typeface="Calibri" panose="020F0502020204030204" pitchFamily="34" charset="0"/>
            </a:endParaRPr>
          </a:p>
          <a:p>
            <a:r>
              <a:rPr lang="pt-BR" sz="2400" dirty="0" err="1">
                <a:effectLst/>
                <a:latin typeface="Calibri" panose="020F0502020204030204" pitchFamily="34" charset="0"/>
                <a:ea typeface="Calibri" panose="020F0502020204030204" pitchFamily="34" charset="0"/>
                <a:cs typeface="Calibri" panose="020F0502020204030204" pitchFamily="34" charset="0"/>
              </a:rPr>
              <a:t>Ouvidoria-Geral</a:t>
            </a:r>
            <a:r>
              <a:rPr lang="pt-BR" sz="2400" dirty="0">
                <a:effectLst/>
                <a:latin typeface="Calibri" panose="020F0502020204030204" pitchFamily="34" charset="0"/>
                <a:ea typeface="Calibri" panose="020F0502020204030204" pitchFamily="34" charset="0"/>
                <a:cs typeface="Calibri" panose="020F0502020204030204" pitchFamily="34" charset="0"/>
              </a:rPr>
              <a:t> da Administração Tributária.</a:t>
            </a:r>
            <a:endParaRPr lang="pt-B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4942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BDF1F0-01D2-4771-89CA-2FE443CA73D9}"/>
              </a:ext>
            </a:extLst>
          </p:cNvPr>
          <p:cNvSpPr>
            <a:spLocks noGrp="1"/>
          </p:cNvSpPr>
          <p:nvPr>
            <p:ph type="title"/>
          </p:nvPr>
        </p:nvSpPr>
        <p:spPr>
          <a:xfrm>
            <a:off x="185530" y="609601"/>
            <a:ext cx="11900453" cy="1244154"/>
          </a:xfrm>
        </p:spPr>
        <p:txBody>
          <a:bodyPr>
            <a:normAutofit/>
          </a:bodyPr>
          <a:lstStyle/>
          <a:p>
            <a:pPr algn="ctr"/>
            <a:r>
              <a:rPr lang="pt-BR" sz="2800" dirty="0">
                <a:latin typeface="Calibri" panose="020F0502020204030204" pitchFamily="34" charset="0"/>
                <a:cs typeface="Calibri" panose="020F0502020204030204" pitchFamily="34" charset="0"/>
              </a:rPr>
              <a:t>DA COMISSÃO DE ÉTICA E DISCIPLINA DA ADMINISTRAÇÃO TRIBUTÁRIA</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COMPETÊNCIAS (ART. 30)</a:t>
            </a:r>
          </a:p>
        </p:txBody>
      </p:sp>
      <p:sp>
        <p:nvSpPr>
          <p:cNvPr id="3" name="Espaço Reservado para Conteúdo 2">
            <a:extLst>
              <a:ext uri="{FF2B5EF4-FFF2-40B4-BE49-F238E27FC236}">
                <a16:creationId xmlns:a16="http://schemas.microsoft.com/office/drawing/2014/main" id="{D5C19D1B-A1F2-4D0A-B4E6-485051D249AB}"/>
              </a:ext>
            </a:extLst>
          </p:cNvPr>
          <p:cNvSpPr>
            <a:spLocks noGrp="1"/>
          </p:cNvSpPr>
          <p:nvPr>
            <p:ph idx="1"/>
          </p:nvPr>
        </p:nvSpPr>
        <p:spPr>
          <a:xfrm>
            <a:off x="185530" y="2015732"/>
            <a:ext cx="11900453" cy="4037749"/>
          </a:xfrm>
        </p:spPr>
        <p:txBody>
          <a:bodyPr>
            <a:normAutofit/>
          </a:bodyPr>
          <a:lstStyle/>
          <a:p>
            <a:pPr algn="just"/>
            <a:r>
              <a:rPr lang="pt-BR" sz="2400" dirty="0">
                <a:latin typeface="Calibri" panose="020F0502020204030204" pitchFamily="34" charset="0"/>
                <a:cs typeface="Calibri" panose="020F0502020204030204" pitchFamily="34" charset="0"/>
              </a:rPr>
              <a:t>ORIENTAR E ACONSELHAR OS SERVIDORES DA SET SOBRE ÉTICA PROFISSIONAL NO TRATO COM AS PESSOAS E NA GESTÃO DA RES PUBLICA;</a:t>
            </a:r>
          </a:p>
          <a:p>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RESPONDER A CONSULTAS NO ÂMBITO DE SUA COMPETÊNCIA;</a:t>
            </a:r>
          </a:p>
          <a:p>
            <a:endParaRPr lang="pt-BR" sz="2400" dirty="0">
              <a:latin typeface="Calibri" panose="020F0502020204030204" pitchFamily="34" charset="0"/>
              <a:cs typeface="Calibri" panose="020F0502020204030204" pitchFamily="34" charset="0"/>
            </a:endParaRPr>
          </a:p>
          <a:p>
            <a:pPr algn="just"/>
            <a:r>
              <a:rPr lang="pt-BR" sz="2400" dirty="0">
                <a:latin typeface="Calibri" panose="020F0502020204030204" pitchFamily="34" charset="0"/>
                <a:cs typeface="Calibri" panose="020F0502020204030204" pitchFamily="34" charset="0"/>
              </a:rPr>
              <a:t>INSTRUIR OS PROCESSOS ADMINISTRATIVOS QUE ENVOLVAM AUDITOR FISCAL DE RECEITAS ESTADUAIS.</a:t>
            </a:r>
          </a:p>
        </p:txBody>
      </p:sp>
    </p:spTree>
    <p:extLst>
      <p:ext uri="{BB962C8B-B14F-4D97-AF65-F5344CB8AC3E}">
        <p14:creationId xmlns:p14="http://schemas.microsoft.com/office/powerpoint/2010/main" val="2647339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BA72EC-AC70-44F6-A416-F46C9ADF9AE6}"/>
              </a:ext>
            </a:extLst>
          </p:cNvPr>
          <p:cNvSpPr>
            <a:spLocks noGrp="1"/>
          </p:cNvSpPr>
          <p:nvPr>
            <p:ph type="title"/>
          </p:nvPr>
        </p:nvSpPr>
        <p:spPr>
          <a:xfrm>
            <a:off x="291548" y="804519"/>
            <a:ext cx="11608903" cy="1049235"/>
          </a:xfrm>
        </p:spPr>
        <p:txBody>
          <a:bodyPr>
            <a:normAutofit/>
          </a:bodyPr>
          <a:lstStyle/>
          <a:p>
            <a:pPr algn="ctr"/>
            <a:r>
              <a:rPr lang="pt-BR" sz="2800" dirty="0">
                <a:latin typeface="Calibri" panose="020F0502020204030204" pitchFamily="34" charset="0"/>
                <a:cs typeface="Calibri" panose="020F0502020204030204" pitchFamily="34" charset="0"/>
              </a:rPr>
              <a:t>DA CORREGEDORIA-GERAL DA ADMINISTRAÇÃO TRIBUTÁRIA</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COMPETÊNCIAS (</a:t>
            </a:r>
            <a:r>
              <a:rPr lang="pt-BR" sz="2800" dirty="0" err="1">
                <a:latin typeface="Calibri" panose="020F0502020204030204" pitchFamily="34" charset="0"/>
                <a:cs typeface="Calibri" panose="020F0502020204030204" pitchFamily="34" charset="0"/>
              </a:rPr>
              <a:t>ARTs</a:t>
            </a:r>
            <a:r>
              <a:rPr lang="pt-BR" sz="2800" dirty="0">
                <a:latin typeface="Calibri" panose="020F0502020204030204" pitchFamily="34" charset="0"/>
                <a:cs typeface="Calibri" panose="020F0502020204030204" pitchFamily="34" charset="0"/>
              </a:rPr>
              <a:t>. 32 e 86)</a:t>
            </a:r>
          </a:p>
        </p:txBody>
      </p:sp>
      <p:sp>
        <p:nvSpPr>
          <p:cNvPr id="3" name="Espaço Reservado para Conteúdo 2">
            <a:extLst>
              <a:ext uri="{FF2B5EF4-FFF2-40B4-BE49-F238E27FC236}">
                <a16:creationId xmlns:a16="http://schemas.microsoft.com/office/drawing/2014/main" id="{C71A968A-350F-4100-AE99-29A077F7B814}"/>
              </a:ext>
            </a:extLst>
          </p:cNvPr>
          <p:cNvSpPr>
            <a:spLocks noGrp="1"/>
          </p:cNvSpPr>
          <p:nvPr>
            <p:ph idx="1"/>
          </p:nvPr>
        </p:nvSpPr>
        <p:spPr>
          <a:xfrm>
            <a:off x="291549" y="2252870"/>
            <a:ext cx="11608902" cy="3644347"/>
          </a:xfrm>
        </p:spPr>
        <p:txBody>
          <a:bodyPr/>
          <a:lstStyle/>
          <a:p>
            <a:pPr algn="just"/>
            <a:r>
              <a:rPr lang="pt-BR" sz="2400" dirty="0">
                <a:effectLst/>
                <a:latin typeface="Calibri" panose="020F0502020204030204" pitchFamily="34" charset="0"/>
                <a:ea typeface="Calibri" panose="020F0502020204030204" pitchFamily="34" charset="0"/>
              </a:rPr>
              <a:t>INSPECIONAR, ORIENTAR E FISCALIZAR AS ATIVIDADES FUNCIONAIS E A CONDUTA PROFISSIONAL DOS AUDITORES FISCAIS DE RECEITAS ESTADUAIS</a:t>
            </a:r>
          </a:p>
          <a:p>
            <a:pPr marL="0" indent="0">
              <a:buNone/>
            </a:pPr>
            <a:endParaRPr lang="pt-BR" sz="2400" dirty="0">
              <a:effectLst/>
              <a:latin typeface="Calibri" panose="020F0502020204030204" pitchFamily="34" charset="0"/>
              <a:ea typeface="Calibri" panose="020F0502020204030204" pitchFamily="34" charset="0"/>
            </a:endParaRPr>
          </a:p>
          <a:p>
            <a:pPr algn="just"/>
            <a:r>
              <a:rPr lang="pt-BR" sz="2400" dirty="0">
                <a:latin typeface="Calibri" panose="020F0502020204030204" pitchFamily="34" charset="0"/>
                <a:cs typeface="Calibri" panose="020F0502020204030204" pitchFamily="34" charset="0"/>
              </a:rPr>
              <a:t>INSTAURAR E PROMOVER A SINDICÂNCIA INVESTIGATIVA PARA APURAR A EXISTÊNCIA DE INDÍCIOS DE MATERIALIDADE E DE AUTORIA DE IRREGULARIDADE OU DE ILEGALIDADE NO ÂMBITO DA ADMINISTRAÇÃO TRIBUTÁRIA, EM FACE DE AUDITOR FISCAL DE RECEITAS ESTADUAIS</a:t>
            </a:r>
          </a:p>
        </p:txBody>
      </p:sp>
    </p:spTree>
    <p:extLst>
      <p:ext uri="{BB962C8B-B14F-4D97-AF65-F5344CB8AC3E}">
        <p14:creationId xmlns:p14="http://schemas.microsoft.com/office/powerpoint/2010/main" val="2768483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67D607-978F-4024-94C4-D2C02769025C}"/>
              </a:ext>
            </a:extLst>
          </p:cNvPr>
          <p:cNvSpPr>
            <a:spLocks noGrp="1"/>
          </p:cNvSpPr>
          <p:nvPr>
            <p:ph type="title"/>
          </p:nvPr>
        </p:nvSpPr>
        <p:spPr>
          <a:xfrm>
            <a:off x="795130" y="1020417"/>
            <a:ext cx="10734261" cy="886346"/>
          </a:xfrm>
        </p:spPr>
        <p:txBody>
          <a:bodyPr>
            <a:normAutofit/>
          </a:bodyPr>
          <a:lstStyle/>
          <a:p>
            <a:pPr algn="ctr"/>
            <a:r>
              <a:rPr lang="pt-BR" sz="2800" dirty="0" err="1">
                <a:latin typeface="Calibri" panose="020F0502020204030204" pitchFamily="34" charset="0"/>
                <a:cs typeface="Calibri" panose="020F0502020204030204" pitchFamily="34" charset="0"/>
              </a:rPr>
              <a:t>Ouvidoria-geral</a:t>
            </a:r>
            <a:r>
              <a:rPr lang="pt-BR" sz="2800" dirty="0">
                <a:latin typeface="Calibri" panose="020F0502020204030204" pitchFamily="34" charset="0"/>
                <a:cs typeface="Calibri" panose="020F0502020204030204" pitchFamily="34" charset="0"/>
              </a:rPr>
              <a:t> da administração tributária (ART. 34)</a:t>
            </a:r>
          </a:p>
        </p:txBody>
      </p:sp>
      <p:sp>
        <p:nvSpPr>
          <p:cNvPr id="3" name="Espaço Reservado para Conteúdo 2">
            <a:extLst>
              <a:ext uri="{FF2B5EF4-FFF2-40B4-BE49-F238E27FC236}">
                <a16:creationId xmlns:a16="http://schemas.microsoft.com/office/drawing/2014/main" id="{D83DB83A-AB89-4B42-A089-DEEA8698545C}"/>
              </a:ext>
            </a:extLst>
          </p:cNvPr>
          <p:cNvSpPr>
            <a:spLocks noGrp="1"/>
          </p:cNvSpPr>
          <p:nvPr>
            <p:ph idx="1"/>
          </p:nvPr>
        </p:nvSpPr>
        <p:spPr>
          <a:xfrm>
            <a:off x="795130" y="2015732"/>
            <a:ext cx="10734261" cy="3450613"/>
          </a:xfrm>
        </p:spPr>
        <p:txBody>
          <a:bodyPr>
            <a:normAutofit/>
          </a:bodyPr>
          <a:lstStyle/>
          <a:p>
            <a:endParaRPr lang="pt-BR" sz="2400" dirty="0">
              <a:latin typeface="Calibri" panose="020F0502020204030204" pitchFamily="34" charset="0"/>
              <a:cs typeface="Calibri" panose="020F0502020204030204" pitchFamily="34" charset="0"/>
            </a:endParaRPr>
          </a:p>
          <a:p>
            <a:pPr algn="just"/>
            <a:r>
              <a:rPr lang="pt-BR" sz="2400" dirty="0">
                <a:latin typeface="Calibri" panose="020F0502020204030204" pitchFamily="34" charset="0"/>
                <a:cs typeface="Calibri" panose="020F0502020204030204" pitchFamily="34" charset="0"/>
              </a:rPr>
              <a:t>PROMOÇÃO DA TRANSPARÊNCIA NAS AÇÕES DA ADMINISTRAÇÃO TRIBUTÁRIA</a:t>
            </a:r>
          </a:p>
          <a:p>
            <a:pPr marL="0" indent="0">
              <a:buNone/>
            </a:pPr>
            <a:endParaRPr lang="pt-BR" sz="2400" dirty="0">
              <a:latin typeface="Calibri" panose="020F0502020204030204" pitchFamily="34" charset="0"/>
              <a:cs typeface="Calibri" panose="020F0502020204030204" pitchFamily="34" charset="0"/>
            </a:endParaRPr>
          </a:p>
          <a:p>
            <a:pPr algn="just"/>
            <a:r>
              <a:rPr lang="pt-BR" sz="2400" dirty="0">
                <a:latin typeface="Calibri" panose="020F0502020204030204" pitchFamily="34" charset="0"/>
                <a:cs typeface="Calibri" panose="020F0502020204030204" pitchFamily="34" charset="0"/>
              </a:rPr>
              <a:t>ORIENTAÇÃO, INFORMAÇÃO E COLABORAÇÃO PARA O APERFEIÇOAMENTO DAS ATIVIDADES DESENVOLVIDAS PELA ADMINISTRAÇÃO TRIBUTÁRIA</a:t>
            </a:r>
          </a:p>
        </p:txBody>
      </p:sp>
    </p:spTree>
    <p:extLst>
      <p:ext uri="{BB962C8B-B14F-4D97-AF65-F5344CB8AC3E}">
        <p14:creationId xmlns:p14="http://schemas.microsoft.com/office/powerpoint/2010/main" val="1466713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F52A76-C5AD-4A24-939A-1878716486C8}"/>
              </a:ext>
            </a:extLst>
          </p:cNvPr>
          <p:cNvSpPr>
            <a:spLocks noGrp="1"/>
          </p:cNvSpPr>
          <p:nvPr>
            <p:ph type="title"/>
          </p:nvPr>
        </p:nvSpPr>
        <p:spPr>
          <a:xfrm>
            <a:off x="410817" y="463827"/>
            <a:ext cx="11330609" cy="1389928"/>
          </a:xfrm>
        </p:spPr>
        <p:txBody>
          <a:bodyPr>
            <a:normAutofit/>
          </a:bodyPr>
          <a:lstStyle/>
          <a:p>
            <a:pPr algn="ctr"/>
            <a:r>
              <a:rPr lang="pt-BR" sz="2800" dirty="0">
                <a:latin typeface="Calibri" panose="020F0502020204030204" pitchFamily="34" charset="0"/>
                <a:cs typeface="Calibri" panose="020F0502020204030204" pitchFamily="34" charset="0"/>
              </a:rPr>
              <a:t>LIVRO II</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DO ESTATUTO DOS AUDITORES FISCAIS DE RECEITAS ESTADUAIS</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 CARREIRA TRIBUTÁRIA ESTADUAL</a:t>
            </a:r>
          </a:p>
        </p:txBody>
      </p:sp>
      <p:sp>
        <p:nvSpPr>
          <p:cNvPr id="3" name="Espaço Reservado para Conteúdo 2">
            <a:extLst>
              <a:ext uri="{FF2B5EF4-FFF2-40B4-BE49-F238E27FC236}">
                <a16:creationId xmlns:a16="http://schemas.microsoft.com/office/drawing/2014/main" id="{1FE81BFC-5626-4617-8620-FEF7178281CA}"/>
              </a:ext>
            </a:extLst>
          </p:cNvPr>
          <p:cNvSpPr>
            <a:spLocks noGrp="1"/>
          </p:cNvSpPr>
          <p:nvPr>
            <p:ph idx="1"/>
          </p:nvPr>
        </p:nvSpPr>
        <p:spPr>
          <a:xfrm>
            <a:off x="503583" y="1948070"/>
            <a:ext cx="11237843" cy="4068417"/>
          </a:xfrm>
        </p:spPr>
        <p:txBody>
          <a:bodyPr/>
          <a:lstStyle/>
          <a:p>
            <a:endParaRPr lang="pt-BR" dirty="0"/>
          </a:p>
          <a:p>
            <a:r>
              <a:rPr lang="pt-BR" sz="2400" dirty="0">
                <a:latin typeface="Calibri" panose="020F0502020204030204" pitchFamily="34" charset="0"/>
                <a:cs typeface="Calibri" panose="020F0502020204030204" pitchFamily="34" charset="0"/>
              </a:rPr>
              <a:t>DA ESTRUTURA DA CARREIRA</a:t>
            </a:r>
          </a:p>
          <a:p>
            <a:r>
              <a:rPr lang="pt-BR" sz="2400" dirty="0">
                <a:latin typeface="Calibri" panose="020F0502020204030204" pitchFamily="34" charset="0"/>
                <a:cs typeface="Calibri" panose="020F0502020204030204" pitchFamily="34" charset="0"/>
              </a:rPr>
              <a:t>DAS CARACTERÍSTICAS DO CARGO</a:t>
            </a:r>
          </a:p>
          <a:p>
            <a:r>
              <a:rPr lang="pt-BR" sz="2400" dirty="0">
                <a:latin typeface="Calibri" panose="020F0502020204030204" pitchFamily="34" charset="0"/>
                <a:cs typeface="Calibri" panose="020F0502020204030204" pitchFamily="34" charset="0"/>
              </a:rPr>
              <a:t>DAS PRINCIPAIS COMPETÊNCIAS DO CARGO</a:t>
            </a:r>
          </a:p>
          <a:p>
            <a:r>
              <a:rPr lang="pt-BR" sz="2400" dirty="0">
                <a:latin typeface="Calibri" panose="020F0502020204030204" pitchFamily="34" charset="0"/>
                <a:cs typeface="Calibri" panose="020F0502020204030204" pitchFamily="34" charset="0"/>
              </a:rPr>
              <a:t>DO CUMPRIMENTO DA JORNADA DE TRABALHO</a:t>
            </a:r>
          </a:p>
          <a:p>
            <a:r>
              <a:rPr lang="pt-BR" sz="2400" dirty="0">
                <a:latin typeface="Calibri" panose="020F0502020204030204" pitchFamily="34" charset="0"/>
                <a:cs typeface="Calibri" panose="020F0502020204030204" pitchFamily="34" charset="0"/>
              </a:rPr>
              <a:t>DA PROGRESSÃO FUNCIONAL</a:t>
            </a:r>
          </a:p>
          <a:p>
            <a:endParaRPr lang="pt-BR" dirty="0"/>
          </a:p>
          <a:p>
            <a:endParaRPr lang="pt-BR" dirty="0"/>
          </a:p>
        </p:txBody>
      </p:sp>
    </p:spTree>
    <p:extLst>
      <p:ext uri="{BB962C8B-B14F-4D97-AF65-F5344CB8AC3E}">
        <p14:creationId xmlns:p14="http://schemas.microsoft.com/office/powerpoint/2010/main" val="2364714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B80772-D620-435A-B802-5A9DAFA1647F}"/>
              </a:ext>
            </a:extLst>
          </p:cNvPr>
          <p:cNvSpPr>
            <a:spLocks noGrp="1"/>
          </p:cNvSpPr>
          <p:nvPr>
            <p:ph type="title"/>
          </p:nvPr>
        </p:nvSpPr>
        <p:spPr>
          <a:xfrm>
            <a:off x="516835" y="1007165"/>
            <a:ext cx="11105322" cy="846589"/>
          </a:xfrm>
        </p:spPr>
        <p:txBody>
          <a:bodyPr>
            <a:normAutofit/>
          </a:bodyPr>
          <a:lstStyle/>
          <a:p>
            <a:pPr algn="ctr"/>
            <a:r>
              <a:rPr lang="pt-BR" sz="2800" dirty="0">
                <a:latin typeface="Calibri" panose="020F0502020204030204" pitchFamily="34" charset="0"/>
                <a:cs typeface="Calibri" panose="020F0502020204030204" pitchFamily="34" charset="0"/>
              </a:rPr>
              <a:t>DA ESTRUTURA DA CARREIRA TRIBUTÁRIA ESTADUAL (ARTS. 45 E 46)</a:t>
            </a:r>
          </a:p>
        </p:txBody>
      </p:sp>
      <p:sp>
        <p:nvSpPr>
          <p:cNvPr id="3" name="Espaço Reservado para Conteúdo 2">
            <a:extLst>
              <a:ext uri="{FF2B5EF4-FFF2-40B4-BE49-F238E27FC236}">
                <a16:creationId xmlns:a16="http://schemas.microsoft.com/office/drawing/2014/main" id="{29759434-AEAA-47C9-BC95-9E69BABBE3E1}"/>
              </a:ext>
            </a:extLst>
          </p:cNvPr>
          <p:cNvSpPr>
            <a:spLocks noGrp="1"/>
          </p:cNvSpPr>
          <p:nvPr>
            <p:ph idx="1"/>
          </p:nvPr>
        </p:nvSpPr>
        <p:spPr>
          <a:xfrm>
            <a:off x="543339" y="1853754"/>
            <a:ext cx="11105321" cy="4228994"/>
          </a:xfrm>
        </p:spPr>
        <p:txBody>
          <a:bodyPr/>
          <a:lstStyle/>
          <a:p>
            <a:r>
              <a:rPr lang="pt-BR" dirty="0"/>
              <a:t>COMPOSIÇÃO: 430 (QUATROCENTOS E TRINTA) CARGOS</a:t>
            </a:r>
          </a:p>
          <a:p>
            <a:r>
              <a:rPr lang="pt-BR" dirty="0"/>
              <a:t>DA DISTRIBUIÇÃO DOS CARGOS EM 6 (SEIS) CLASSES:</a:t>
            </a:r>
          </a:p>
          <a:p>
            <a:r>
              <a:rPr lang="pt-BR" dirty="0"/>
              <a:t>AUDITOR FISCAL DE RECEITAS ESTADUAIS INICIAL (AFRE-Inicial)</a:t>
            </a:r>
          </a:p>
          <a:p>
            <a:r>
              <a:rPr lang="pt-BR" dirty="0"/>
              <a:t>AUDITOR FISCAL DE RECEITAS ESTADUAIS CLASSE 1 (AFRE-1)</a:t>
            </a:r>
          </a:p>
          <a:p>
            <a:r>
              <a:rPr lang="pt-BR" dirty="0"/>
              <a:t>AUDITOR FISCAL DE RECEITAS ESTADUAIS CLASSE 1 (AFRE-2)</a:t>
            </a:r>
          </a:p>
          <a:p>
            <a:r>
              <a:rPr lang="pt-BR" dirty="0"/>
              <a:t>AUDITOR FISCAL DE RECEITAS ESTADUAIS CLASSE 1 (AFRE-3)</a:t>
            </a:r>
          </a:p>
          <a:p>
            <a:r>
              <a:rPr lang="pt-BR" dirty="0"/>
              <a:t>AUDITOR FISCAL DE RECEITAS ESTADUAIS CLASSE 1 (AFRE-4)</a:t>
            </a:r>
          </a:p>
          <a:p>
            <a:r>
              <a:rPr lang="pt-BR" dirty="0"/>
              <a:t>AUDITOR FISCAL DE RECEITAS ESTADUAIS CLASSE 1 (AFRE-5)</a:t>
            </a:r>
          </a:p>
          <a:p>
            <a:endParaRPr lang="pt-BR" dirty="0"/>
          </a:p>
          <a:p>
            <a:endParaRPr lang="pt-BR" dirty="0"/>
          </a:p>
          <a:p>
            <a:endParaRPr lang="pt-BR" dirty="0"/>
          </a:p>
          <a:p>
            <a:endParaRPr lang="pt-BR" dirty="0"/>
          </a:p>
        </p:txBody>
      </p:sp>
    </p:spTree>
    <p:extLst>
      <p:ext uri="{BB962C8B-B14F-4D97-AF65-F5344CB8AC3E}">
        <p14:creationId xmlns:p14="http://schemas.microsoft.com/office/powerpoint/2010/main" val="1064615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3D268D-CB28-4F6F-B5F8-55E05B182289}"/>
              </a:ext>
            </a:extLst>
          </p:cNvPr>
          <p:cNvSpPr>
            <a:spLocks noGrp="1"/>
          </p:cNvSpPr>
          <p:nvPr>
            <p:ph type="title"/>
          </p:nvPr>
        </p:nvSpPr>
        <p:spPr>
          <a:xfrm>
            <a:off x="556591" y="804520"/>
            <a:ext cx="11131826" cy="931516"/>
          </a:xfrm>
        </p:spPr>
        <p:txBody>
          <a:bodyPr>
            <a:normAutofit/>
          </a:bodyPr>
          <a:lstStyle/>
          <a:p>
            <a:pPr algn="ctr"/>
            <a:r>
              <a:rPr lang="pt-BR" sz="2800" dirty="0">
                <a:latin typeface="Calibri" panose="020F0502020204030204" pitchFamily="34" charset="0"/>
                <a:cs typeface="Calibri" panose="020F0502020204030204" pitchFamily="34" charset="0"/>
              </a:rPr>
              <a:t>DAS CARACTERÍSTICAS DO CARGO DE AFRE (ART. 47)</a:t>
            </a:r>
          </a:p>
        </p:txBody>
      </p:sp>
      <p:sp>
        <p:nvSpPr>
          <p:cNvPr id="3" name="Espaço Reservado para Conteúdo 2">
            <a:extLst>
              <a:ext uri="{FF2B5EF4-FFF2-40B4-BE49-F238E27FC236}">
                <a16:creationId xmlns:a16="http://schemas.microsoft.com/office/drawing/2014/main" id="{AC57EC9F-3C02-46AB-8C36-B4D0411F4F02}"/>
              </a:ext>
            </a:extLst>
          </p:cNvPr>
          <p:cNvSpPr>
            <a:spLocks noGrp="1"/>
          </p:cNvSpPr>
          <p:nvPr>
            <p:ph idx="1"/>
          </p:nvPr>
        </p:nvSpPr>
        <p:spPr>
          <a:xfrm>
            <a:off x="556591" y="2266122"/>
            <a:ext cx="11131826" cy="3787358"/>
          </a:xfrm>
        </p:spPr>
        <p:txBody>
          <a:bodyPr>
            <a:noAutofit/>
          </a:bodyPr>
          <a:lstStyle/>
          <a:p>
            <a:r>
              <a:rPr lang="pt-BR" sz="2400" dirty="0">
                <a:latin typeface="Calibri" panose="020F0502020204030204" pitchFamily="34" charset="0"/>
                <a:cs typeface="Calibri" panose="020F0502020204030204" pitchFamily="34" charset="0"/>
              </a:rPr>
              <a:t>CARGO PÚBLICO DE INERENTE PERICULOSIDADE</a:t>
            </a:r>
          </a:p>
          <a:p>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AUTORIDADES RESPONSÁVEIS PELA ADMINISTRAÇÃO TRIBUTÁRIA</a:t>
            </a:r>
          </a:p>
          <a:p>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ATIVIDADES TÍPICAS, EXCLUSIVAS E ESSENCIAIS AO ESTADO</a:t>
            </a:r>
          </a:p>
          <a:p>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INDELEGABILIDADE DAS ATRIBUIÇÕES DO CARGO</a:t>
            </a:r>
          </a:p>
        </p:txBody>
      </p:sp>
    </p:spTree>
    <p:extLst>
      <p:ext uri="{BB962C8B-B14F-4D97-AF65-F5344CB8AC3E}">
        <p14:creationId xmlns:p14="http://schemas.microsoft.com/office/powerpoint/2010/main" val="3472618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0467F3-28BB-4D10-AD0F-CB9CCB363702}"/>
              </a:ext>
            </a:extLst>
          </p:cNvPr>
          <p:cNvSpPr>
            <a:spLocks noGrp="1"/>
          </p:cNvSpPr>
          <p:nvPr>
            <p:ph type="title"/>
          </p:nvPr>
        </p:nvSpPr>
        <p:spPr>
          <a:xfrm>
            <a:off x="225287" y="804520"/>
            <a:ext cx="11728174" cy="958020"/>
          </a:xfrm>
        </p:spPr>
        <p:txBody>
          <a:bodyPr>
            <a:normAutofit/>
          </a:bodyPr>
          <a:lstStyle/>
          <a:p>
            <a:pPr algn="ctr"/>
            <a:r>
              <a:rPr lang="pt-BR" sz="2800" dirty="0">
                <a:latin typeface="Calibri" panose="020F0502020204030204" pitchFamily="34" charset="0"/>
                <a:cs typeface="Calibri" panose="020F0502020204030204" pitchFamily="34" charset="0"/>
              </a:rPr>
              <a:t>DAS PRINCIPAIS COMPETÊNCIAS DO CARGO DE AFRE (ART. 48)</a:t>
            </a:r>
          </a:p>
        </p:txBody>
      </p:sp>
      <p:sp>
        <p:nvSpPr>
          <p:cNvPr id="3" name="Espaço Reservado para Conteúdo 2">
            <a:extLst>
              <a:ext uri="{FF2B5EF4-FFF2-40B4-BE49-F238E27FC236}">
                <a16:creationId xmlns:a16="http://schemas.microsoft.com/office/drawing/2014/main" id="{6C41E503-5680-4DDA-8C5D-AA63A1383E0F}"/>
              </a:ext>
            </a:extLst>
          </p:cNvPr>
          <p:cNvSpPr>
            <a:spLocks noGrp="1"/>
          </p:cNvSpPr>
          <p:nvPr>
            <p:ph idx="1"/>
          </p:nvPr>
        </p:nvSpPr>
        <p:spPr>
          <a:xfrm>
            <a:off x="225287" y="1868556"/>
            <a:ext cx="11728174" cy="4184923"/>
          </a:xfrm>
        </p:spPr>
        <p:txBody>
          <a:bodyPr/>
          <a:lstStyle/>
          <a:p>
            <a:pPr algn="just">
              <a:lnSpc>
                <a:spcPct val="107000"/>
              </a:lnSpc>
              <a:spcAft>
                <a:spcPts val="600"/>
              </a:spcAft>
            </a:pPr>
            <a:endParaRPr lang="pt-BR" sz="18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Calibri" panose="020F0502020204030204" pitchFamily="34" charset="0"/>
              </a:rPr>
              <a:t>FISCALIZAR A APLICAÇÃO DA LEGISLAÇÃO TRIBUTÁRIA</a:t>
            </a:r>
          </a:p>
          <a:p>
            <a:pPr algn="just">
              <a:lnSpc>
                <a:spcPct val="107000"/>
              </a:lnSpc>
              <a:spcAft>
                <a:spcPts val="600"/>
              </a:spcAft>
            </a:pPr>
            <a:endParaRPr lang="pt-BR" sz="24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600"/>
              </a:spcAft>
            </a:pPr>
            <a:r>
              <a:rPr lang="pt-BR" sz="2400" dirty="0">
                <a:latin typeface="Calibri" panose="020F0502020204030204" pitchFamily="34" charset="0"/>
                <a:ea typeface="Calibri" panose="020F0502020204030204" pitchFamily="34" charset="0"/>
                <a:cs typeface="Calibri" panose="020F0502020204030204" pitchFamily="34" charset="0"/>
              </a:rPr>
              <a:t>IDENTIFICAR O PATRIMÔNIO, RENDIMENTOS E ATIVIDADES ECONÔMICAS DO CONTRIBUINTE</a:t>
            </a:r>
          </a:p>
          <a:p>
            <a:pPr algn="just">
              <a:lnSpc>
                <a:spcPct val="107000"/>
              </a:lnSpc>
              <a:spcAft>
                <a:spcPts val="600"/>
              </a:spcAft>
            </a:pPr>
            <a:endParaRPr lang="pt-BR" sz="24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Calibri" panose="020F0502020204030204" pitchFamily="34" charset="0"/>
              </a:rPr>
              <a:t>CONSTITUIR PRIVATIVAMENTE O CRÉDITO TRIBUTÁRIO ESTADUAL DO RN</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477296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EAB4A5-6075-49AE-A4E1-9D0BE590597F}"/>
              </a:ext>
            </a:extLst>
          </p:cNvPr>
          <p:cNvSpPr>
            <a:spLocks noGrp="1"/>
          </p:cNvSpPr>
          <p:nvPr>
            <p:ph type="title"/>
          </p:nvPr>
        </p:nvSpPr>
        <p:spPr>
          <a:xfrm>
            <a:off x="463826" y="1258957"/>
            <a:ext cx="11105321" cy="689113"/>
          </a:xfrm>
        </p:spPr>
        <p:txBody>
          <a:bodyPr>
            <a:normAutofit/>
          </a:bodyPr>
          <a:lstStyle/>
          <a:p>
            <a:pPr algn="ctr"/>
            <a:r>
              <a:rPr lang="pt-BR" sz="2800" dirty="0">
                <a:latin typeface="Calibri" panose="020F0502020204030204" pitchFamily="34" charset="0"/>
                <a:cs typeface="Calibri" panose="020F0502020204030204" pitchFamily="34" charset="0"/>
              </a:rPr>
              <a:t>MEMBROS DA COMISSÃO SINDICAL DO PLOAT</a:t>
            </a:r>
          </a:p>
        </p:txBody>
      </p:sp>
      <p:sp>
        <p:nvSpPr>
          <p:cNvPr id="3" name="Espaço Reservado para Conteúdo 2">
            <a:extLst>
              <a:ext uri="{FF2B5EF4-FFF2-40B4-BE49-F238E27FC236}">
                <a16:creationId xmlns:a16="http://schemas.microsoft.com/office/drawing/2014/main" id="{24A10B01-6CA2-4B37-950B-191CA7F604C4}"/>
              </a:ext>
            </a:extLst>
          </p:cNvPr>
          <p:cNvSpPr>
            <a:spLocks noGrp="1"/>
          </p:cNvSpPr>
          <p:nvPr>
            <p:ph idx="1"/>
          </p:nvPr>
        </p:nvSpPr>
        <p:spPr>
          <a:xfrm>
            <a:off x="463826" y="3750365"/>
            <a:ext cx="11105321" cy="2199861"/>
          </a:xfrm>
        </p:spPr>
        <p:txBody>
          <a:bodyPr>
            <a:normAutofit/>
          </a:bodyPr>
          <a:lstStyle/>
          <a:p>
            <a:r>
              <a:rPr lang="pt-BR" dirty="0">
                <a:latin typeface="Calibri" panose="020F0502020204030204" pitchFamily="34" charset="0"/>
                <a:cs typeface="Calibri" panose="020F0502020204030204" pitchFamily="34" charset="0"/>
              </a:rPr>
              <a:t>CARLOS ALBERTO GOMES JÚNIOR</a:t>
            </a:r>
          </a:p>
          <a:p>
            <a:r>
              <a:rPr lang="pt-BR" dirty="0">
                <a:latin typeface="Calibri" panose="020F0502020204030204" pitchFamily="34" charset="0"/>
                <a:cs typeface="Calibri" panose="020F0502020204030204" pitchFamily="34" charset="0"/>
              </a:rPr>
              <a:t>CLAYTON GIL MAIA DE ALMEIDA</a:t>
            </a:r>
          </a:p>
          <a:p>
            <a:r>
              <a:rPr lang="pt-BR" dirty="0">
                <a:latin typeface="Calibri" panose="020F0502020204030204" pitchFamily="34" charset="0"/>
                <a:cs typeface="Calibri" panose="020F0502020204030204" pitchFamily="34" charset="0"/>
              </a:rPr>
              <a:t>FLÁVIO CESAR BREDA</a:t>
            </a:r>
          </a:p>
          <a:p>
            <a:r>
              <a:rPr lang="pt-BR" dirty="0">
                <a:latin typeface="Calibri" panose="020F0502020204030204" pitchFamily="34" charset="0"/>
                <a:cs typeface="Calibri" panose="020F0502020204030204" pitchFamily="34" charset="0"/>
              </a:rPr>
              <a:t>JOSÉ ARNALDO FIUZA LIMA</a:t>
            </a:r>
          </a:p>
        </p:txBody>
      </p:sp>
    </p:spTree>
    <p:extLst>
      <p:ext uri="{BB962C8B-B14F-4D97-AF65-F5344CB8AC3E}">
        <p14:creationId xmlns:p14="http://schemas.microsoft.com/office/powerpoint/2010/main" val="2533994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8C9F2-1856-4891-AF68-9A42E08E6C44}"/>
              </a:ext>
            </a:extLst>
          </p:cNvPr>
          <p:cNvSpPr>
            <a:spLocks noGrp="1"/>
          </p:cNvSpPr>
          <p:nvPr>
            <p:ph type="title"/>
          </p:nvPr>
        </p:nvSpPr>
        <p:spPr>
          <a:xfrm>
            <a:off x="225287" y="804519"/>
            <a:ext cx="11648661" cy="1049235"/>
          </a:xfrm>
        </p:spPr>
        <p:txBody>
          <a:bodyPr>
            <a:normAutofit/>
          </a:bodyPr>
          <a:lstStyle/>
          <a:p>
            <a:pPr algn="ctr"/>
            <a:r>
              <a:rPr lang="pt-BR" sz="2800" dirty="0">
                <a:latin typeface="Calibri" panose="020F0502020204030204" pitchFamily="34" charset="0"/>
                <a:cs typeface="Calibri" panose="020F0502020204030204" pitchFamily="34" charset="0"/>
              </a:rPr>
              <a:t>DO CUMPRIMENTO DA JORNADA DE TRABALHO (ART. 53)</a:t>
            </a:r>
          </a:p>
        </p:txBody>
      </p:sp>
      <p:sp>
        <p:nvSpPr>
          <p:cNvPr id="3" name="Espaço Reservado para Conteúdo 2">
            <a:extLst>
              <a:ext uri="{FF2B5EF4-FFF2-40B4-BE49-F238E27FC236}">
                <a16:creationId xmlns:a16="http://schemas.microsoft.com/office/drawing/2014/main" id="{18FEC9F6-3295-491B-BF7E-E5DFB307FE47}"/>
              </a:ext>
            </a:extLst>
          </p:cNvPr>
          <p:cNvSpPr>
            <a:spLocks noGrp="1"/>
          </p:cNvSpPr>
          <p:nvPr>
            <p:ph idx="1"/>
          </p:nvPr>
        </p:nvSpPr>
        <p:spPr>
          <a:xfrm>
            <a:off x="225287" y="2015732"/>
            <a:ext cx="11648661" cy="3450613"/>
          </a:xfrm>
        </p:spPr>
        <p:txBody>
          <a:bodyPr>
            <a:normAutofit/>
          </a:bodyPr>
          <a:lstStyle/>
          <a:p>
            <a:r>
              <a:rPr lang="pt-BR" sz="2400" dirty="0">
                <a:latin typeface="Calibri" panose="020F0502020204030204" pitchFamily="34" charset="0"/>
                <a:cs typeface="Calibri" panose="020F0502020204030204" pitchFamily="34" charset="0"/>
              </a:rPr>
              <a:t>NAS DEPENDÊNCIAS FÍSICAS DA REPARTIÇÃO</a:t>
            </a:r>
          </a:p>
          <a:p>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FORA DAS DEPENDÊNCIAS DA REPARTIÇÃO, PODENDO OCORRER EM FUNÇÃO DE:</a:t>
            </a:r>
          </a:p>
          <a:p>
            <a:r>
              <a:rPr lang="pt-BR" sz="2400" dirty="0">
                <a:latin typeface="Calibri" panose="020F0502020204030204" pitchFamily="34" charset="0"/>
                <a:cs typeface="Calibri" panose="020F0502020204030204" pitchFamily="34" charset="0"/>
              </a:rPr>
              <a:t>I – ATIVIDADES EXTERNAS</a:t>
            </a:r>
          </a:p>
          <a:p>
            <a:r>
              <a:rPr lang="pt-BR" sz="2400" dirty="0">
                <a:latin typeface="Calibri" panose="020F0502020204030204" pitchFamily="34" charset="0"/>
                <a:cs typeface="Calibri" panose="020F0502020204030204" pitchFamily="34" charset="0"/>
              </a:rPr>
              <a:t>II – TELETRABALHO OU </a:t>
            </a:r>
            <a:r>
              <a:rPr lang="pt-BR" sz="2400" i="1" dirty="0">
                <a:latin typeface="Calibri" panose="020F0502020204030204" pitchFamily="34" charset="0"/>
                <a:cs typeface="Calibri" panose="020F0502020204030204" pitchFamily="34" charset="0"/>
              </a:rPr>
              <a:t>HOME OFFICE </a:t>
            </a:r>
            <a:r>
              <a:rPr lang="pt-BR" sz="2400" dirty="0">
                <a:latin typeface="Calibri" panose="020F0502020204030204" pitchFamily="34" charset="0"/>
                <a:cs typeface="Calibri" panose="020F0502020204030204" pitchFamily="34" charset="0"/>
              </a:rPr>
              <a:t>(FORMA REMOTA)</a:t>
            </a:r>
          </a:p>
          <a:p>
            <a:endParaRPr lang="pt-B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9491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B56D57-738C-46C9-B1C6-062E1FED6F8A}"/>
              </a:ext>
            </a:extLst>
          </p:cNvPr>
          <p:cNvSpPr>
            <a:spLocks noGrp="1"/>
          </p:cNvSpPr>
          <p:nvPr>
            <p:ph type="title"/>
          </p:nvPr>
        </p:nvSpPr>
        <p:spPr>
          <a:xfrm>
            <a:off x="291548" y="861391"/>
            <a:ext cx="11569148" cy="992363"/>
          </a:xfrm>
        </p:spPr>
        <p:txBody>
          <a:bodyPr>
            <a:normAutofit/>
          </a:bodyPr>
          <a:lstStyle/>
          <a:p>
            <a:pPr algn="ctr"/>
            <a:r>
              <a:rPr lang="pt-BR" sz="2800" dirty="0">
                <a:latin typeface="Calibri" panose="020F0502020204030204" pitchFamily="34" charset="0"/>
                <a:cs typeface="Calibri" panose="020F0502020204030204" pitchFamily="34" charset="0"/>
              </a:rPr>
              <a:t>DA PROGRESSÃO FUNCIONAL (ART. 57)</a:t>
            </a:r>
          </a:p>
        </p:txBody>
      </p:sp>
      <p:sp>
        <p:nvSpPr>
          <p:cNvPr id="3" name="Espaço Reservado para Conteúdo 2">
            <a:extLst>
              <a:ext uri="{FF2B5EF4-FFF2-40B4-BE49-F238E27FC236}">
                <a16:creationId xmlns:a16="http://schemas.microsoft.com/office/drawing/2014/main" id="{D48AB563-FE2F-4718-8BBC-150401D498DA}"/>
              </a:ext>
            </a:extLst>
          </p:cNvPr>
          <p:cNvSpPr>
            <a:spLocks noGrp="1"/>
          </p:cNvSpPr>
          <p:nvPr>
            <p:ph idx="1"/>
          </p:nvPr>
        </p:nvSpPr>
        <p:spPr>
          <a:xfrm>
            <a:off x="291548" y="1853754"/>
            <a:ext cx="11569148" cy="4030211"/>
          </a:xfrm>
        </p:spPr>
        <p:txBody>
          <a:bodyPr>
            <a:normAutofit/>
          </a:bodyPr>
          <a:lstStyle/>
          <a:p>
            <a:endParaRPr lang="pt-BR" dirty="0"/>
          </a:p>
          <a:p>
            <a:r>
              <a:rPr lang="pt-BR" sz="2400" dirty="0">
                <a:latin typeface="Calibri" panose="020F0502020204030204" pitchFamily="34" charset="0"/>
                <a:cs typeface="Calibri" panose="020F0502020204030204" pitchFamily="34" charset="0"/>
              </a:rPr>
              <a:t>EM FUNÇÃO DA ANTIGUIDADE,  A CADA 48 (QUARENTA E OITO) MESES ININTERRUPTOS NA CLASSE</a:t>
            </a:r>
          </a:p>
          <a:p>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EM DECORRÊNCIA DO MERECIMENTO</a:t>
            </a:r>
          </a:p>
          <a:p>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EXCLUSÃO DO TERMO “ALTERNADAMENTE”</a:t>
            </a:r>
          </a:p>
        </p:txBody>
      </p:sp>
    </p:spTree>
    <p:extLst>
      <p:ext uri="{BB962C8B-B14F-4D97-AF65-F5344CB8AC3E}">
        <p14:creationId xmlns:p14="http://schemas.microsoft.com/office/powerpoint/2010/main" val="2947813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BA1EE2-C68A-483E-B83F-A650D4F34909}"/>
              </a:ext>
            </a:extLst>
          </p:cNvPr>
          <p:cNvSpPr>
            <a:spLocks noGrp="1"/>
          </p:cNvSpPr>
          <p:nvPr>
            <p:ph type="title"/>
          </p:nvPr>
        </p:nvSpPr>
        <p:spPr>
          <a:xfrm>
            <a:off x="357809" y="927652"/>
            <a:ext cx="11357113" cy="926102"/>
          </a:xfrm>
        </p:spPr>
        <p:txBody>
          <a:bodyPr>
            <a:normAutofit/>
          </a:bodyPr>
          <a:lstStyle/>
          <a:p>
            <a:pPr algn="ctr"/>
            <a:r>
              <a:rPr lang="pt-BR" sz="2800" dirty="0">
                <a:latin typeface="Calibri" panose="020F0502020204030204" pitchFamily="34" charset="0"/>
                <a:cs typeface="Calibri" panose="020F0502020204030204" pitchFamily="34" charset="0"/>
              </a:rPr>
              <a:t>DA PROMOÇÃO POR MERECIMENTO</a:t>
            </a:r>
          </a:p>
        </p:txBody>
      </p:sp>
      <p:sp>
        <p:nvSpPr>
          <p:cNvPr id="3" name="Espaço Reservado para Conteúdo 2">
            <a:extLst>
              <a:ext uri="{FF2B5EF4-FFF2-40B4-BE49-F238E27FC236}">
                <a16:creationId xmlns:a16="http://schemas.microsoft.com/office/drawing/2014/main" id="{3049A358-91AD-491E-B960-C26FAF991072}"/>
              </a:ext>
            </a:extLst>
          </p:cNvPr>
          <p:cNvSpPr>
            <a:spLocks noGrp="1"/>
          </p:cNvSpPr>
          <p:nvPr>
            <p:ph idx="1"/>
          </p:nvPr>
        </p:nvSpPr>
        <p:spPr>
          <a:xfrm>
            <a:off x="357809" y="2319130"/>
            <a:ext cx="11357113" cy="3734351"/>
          </a:xfrm>
        </p:spPr>
        <p:txBody>
          <a:bodyPr>
            <a:noAutofit/>
          </a:bodyPr>
          <a:lstStyle/>
          <a:p>
            <a:pPr algn="just"/>
            <a:r>
              <a:rPr lang="pt-BR" sz="2300" dirty="0">
                <a:latin typeface="Calibri" panose="020F0502020204030204" pitchFamily="34" charset="0"/>
                <a:cs typeface="Calibri" panose="020F0502020204030204" pitchFamily="34" charset="0"/>
              </a:rPr>
              <a:t>PROCESSOS COLETIVOS DE PROMOÇÃO POR MERECIMENTO A CADA 36 (TRINTA E SEIS) MESES;</a:t>
            </a:r>
          </a:p>
          <a:p>
            <a:pPr algn="just"/>
            <a:r>
              <a:rPr lang="pt-BR" sz="2300" dirty="0">
                <a:latin typeface="Calibri" panose="020F0502020204030204" pitchFamily="34" charset="0"/>
                <a:cs typeface="Calibri" panose="020F0502020204030204" pitchFamily="34" charset="0"/>
              </a:rPr>
              <a:t>REQUISITOS: NO MÍNIMO 24 (VINTE E QUATRO) MESES NA CLASSE E OBTENÇÃO DE PONTUAÇÃO MÍNIMA PREVISTA EM ATO NORMATIVO DO CONSAT</a:t>
            </a:r>
          </a:p>
          <a:p>
            <a:pPr algn="just"/>
            <a:r>
              <a:rPr lang="pt-BR" sz="2300" dirty="0">
                <a:latin typeface="Calibri" panose="020F0502020204030204" pitchFamily="34" charset="0"/>
                <a:cs typeface="Calibri" panose="020F0502020204030204" pitchFamily="34" charset="0"/>
              </a:rPr>
              <a:t>EM CASO DE PONTUAÇÃO INSUFICIENTE APURADA PELA COMISSÃO ESPECÍFICA, PRAZO ADICIONAL DE 6 (SEIS) MESES PARA OBTENÇÃO DOS PONTOS FALTANTES</a:t>
            </a:r>
          </a:p>
          <a:p>
            <a:pPr algn="just"/>
            <a:r>
              <a:rPr lang="pt-BR" sz="2300" dirty="0">
                <a:latin typeface="Calibri" panose="020F0502020204030204" pitchFamily="34" charset="0"/>
                <a:cs typeface="Calibri" panose="020F0502020204030204" pitchFamily="34" charset="0"/>
              </a:rPr>
              <a:t>PROMOÇÃO DA CLASSE 4 PARA A CLASSE 5 COM NO MÍNIMO 15 (QUINZE) ANOS NA CARREIRA TRIBUTÁRIA ESTADUAL</a:t>
            </a:r>
          </a:p>
        </p:txBody>
      </p:sp>
    </p:spTree>
    <p:extLst>
      <p:ext uri="{BB962C8B-B14F-4D97-AF65-F5344CB8AC3E}">
        <p14:creationId xmlns:p14="http://schemas.microsoft.com/office/powerpoint/2010/main" val="2206411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9B0433-2C92-4430-A55C-8F489BB25DCB}"/>
              </a:ext>
            </a:extLst>
          </p:cNvPr>
          <p:cNvSpPr>
            <a:spLocks noGrp="1"/>
          </p:cNvSpPr>
          <p:nvPr>
            <p:ph type="title"/>
          </p:nvPr>
        </p:nvSpPr>
        <p:spPr>
          <a:xfrm>
            <a:off x="331305" y="804519"/>
            <a:ext cx="11502886" cy="1049235"/>
          </a:xfrm>
        </p:spPr>
        <p:txBody>
          <a:bodyPr>
            <a:normAutofit/>
          </a:bodyPr>
          <a:lstStyle/>
          <a:p>
            <a:pPr algn="ctr"/>
            <a:r>
              <a:rPr lang="pt-BR" sz="2800" dirty="0">
                <a:latin typeface="Calibri" panose="020F0502020204030204" pitchFamily="34" charset="0"/>
                <a:cs typeface="Calibri" panose="020F0502020204030204" pitchFamily="34" charset="0"/>
              </a:rPr>
              <a:t>DAS GARANTIAS, PRERROGATIVAS, DIREITOS E VANTAGENS</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DAS GARANTIAS (ART. 59)</a:t>
            </a:r>
          </a:p>
        </p:txBody>
      </p:sp>
      <p:sp>
        <p:nvSpPr>
          <p:cNvPr id="3" name="Espaço Reservado para Conteúdo 2">
            <a:extLst>
              <a:ext uri="{FF2B5EF4-FFF2-40B4-BE49-F238E27FC236}">
                <a16:creationId xmlns:a16="http://schemas.microsoft.com/office/drawing/2014/main" id="{94DA7B2E-F675-4731-8288-D045E1095C15}"/>
              </a:ext>
            </a:extLst>
          </p:cNvPr>
          <p:cNvSpPr>
            <a:spLocks noGrp="1"/>
          </p:cNvSpPr>
          <p:nvPr>
            <p:ph idx="1"/>
          </p:nvPr>
        </p:nvSpPr>
        <p:spPr>
          <a:xfrm>
            <a:off x="0" y="2015732"/>
            <a:ext cx="12192000" cy="4037749"/>
          </a:xfrm>
        </p:spPr>
        <p:txBody>
          <a:bodyPr>
            <a:noAutofit/>
          </a:bodyPr>
          <a:lstStyle/>
          <a:p>
            <a:r>
              <a:rPr lang="pt-BR" sz="2200" dirty="0">
                <a:latin typeface="Calibri" panose="020F0502020204030204" pitchFamily="34" charset="0"/>
                <a:cs typeface="Calibri" panose="020F0502020204030204" pitchFamily="34" charset="0"/>
              </a:rPr>
              <a:t>IRREDUTIBILIDADE DA REMUNERAÇÃO</a:t>
            </a:r>
          </a:p>
          <a:p>
            <a:pPr algn="just"/>
            <a:r>
              <a:rPr lang="pt-BR" sz="2200" dirty="0">
                <a:latin typeface="Calibri" panose="020F0502020204030204" pitchFamily="34" charset="0"/>
                <a:cs typeface="Calibri" panose="020F0502020204030204" pitchFamily="34" charset="0"/>
              </a:rPr>
              <a:t>PERDA DO CARGO SOMENTE EM FUNÇÃO DE DEMISSÃO E DE DEMISSÃO A BEM DO SERVIÇO PÚBLICO</a:t>
            </a:r>
          </a:p>
          <a:p>
            <a:pPr algn="just"/>
            <a:r>
              <a:rPr lang="pt-BR" sz="2200" dirty="0">
                <a:latin typeface="Calibri" panose="020F0502020204030204" pitchFamily="34" charset="0"/>
                <a:cs typeface="Calibri" panose="020F0502020204030204" pitchFamily="34" charset="0"/>
              </a:rPr>
              <a:t>ASSISTÊNCIA JURÍDICA ESPECIALIZADA ÀS CUSTAS DO ESTADO EM RAZÃO DE ATO LEGAL PRATICADO NO EXERCÍCIO DAS FUNÇÕES</a:t>
            </a:r>
          </a:p>
          <a:p>
            <a:pPr algn="just"/>
            <a:r>
              <a:rPr lang="pt-BR" sz="2200" dirty="0">
                <a:latin typeface="Calibri" panose="020F0502020204030204" pitchFamily="34" charset="0"/>
                <a:cs typeface="Calibri" panose="020F0502020204030204" pitchFamily="34" charset="0"/>
              </a:rPr>
              <a:t>DIREITO DE REMOÇÃO DO CÔNJUGE, SE SERVIDOR ESTADUAL, EM CASO DE REMOÇÃO DE OFÍCIO DO AFRE</a:t>
            </a:r>
          </a:p>
          <a:p>
            <a:pPr algn="just"/>
            <a:r>
              <a:rPr lang="pt-BR" sz="2200" dirty="0">
                <a:latin typeface="Calibri" panose="020F0502020204030204" pitchFamily="34" charset="0"/>
                <a:cs typeface="Calibri" panose="020F0502020204030204" pitchFamily="34" charset="0"/>
              </a:rPr>
              <a:t>DIREITO DE MATRÍCULA DO AFRE, SEU CÔNJUGE E FILHOS EM ESTABELECIMENTO DE ENSINO PÚBLICO DA NOVA SEDE EM QUE FOR DESEMPENHAR SUAS ATRIBUIÇÕES, EM CASO DE REMOÇÃO DE OFÍCIO</a:t>
            </a:r>
          </a:p>
        </p:txBody>
      </p:sp>
    </p:spTree>
    <p:extLst>
      <p:ext uri="{BB962C8B-B14F-4D97-AF65-F5344CB8AC3E}">
        <p14:creationId xmlns:p14="http://schemas.microsoft.com/office/powerpoint/2010/main" val="1208468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1FD777-8BE0-4C93-958B-80A188504FBA}"/>
              </a:ext>
            </a:extLst>
          </p:cNvPr>
          <p:cNvSpPr>
            <a:spLocks noGrp="1"/>
          </p:cNvSpPr>
          <p:nvPr>
            <p:ph type="title"/>
          </p:nvPr>
        </p:nvSpPr>
        <p:spPr>
          <a:xfrm>
            <a:off x="172278" y="804519"/>
            <a:ext cx="11767931" cy="1049235"/>
          </a:xfrm>
        </p:spPr>
        <p:txBody>
          <a:bodyPr>
            <a:normAutofit/>
          </a:bodyPr>
          <a:lstStyle/>
          <a:p>
            <a:pPr algn="ctr"/>
            <a:r>
              <a:rPr lang="pt-BR" sz="2800" dirty="0">
                <a:latin typeface="Calibri" panose="020F0502020204030204" pitchFamily="34" charset="0"/>
                <a:cs typeface="Calibri" panose="020F0502020204030204" pitchFamily="34" charset="0"/>
              </a:rPr>
              <a:t>DAS GARANTIAS, PRERROGATIVAS, DIREITOS E VANTAGENS</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DAS PRERROGATIVAS (ART. 60)</a:t>
            </a:r>
            <a:endParaRPr lang="pt-BR" sz="2800" dirty="0"/>
          </a:p>
        </p:txBody>
      </p:sp>
      <p:sp>
        <p:nvSpPr>
          <p:cNvPr id="3" name="Espaço Reservado para Conteúdo 2">
            <a:extLst>
              <a:ext uri="{FF2B5EF4-FFF2-40B4-BE49-F238E27FC236}">
                <a16:creationId xmlns:a16="http://schemas.microsoft.com/office/drawing/2014/main" id="{EB04064E-3197-47F6-AEC0-5E788C7CEB37}"/>
              </a:ext>
            </a:extLst>
          </p:cNvPr>
          <p:cNvSpPr>
            <a:spLocks noGrp="1"/>
          </p:cNvSpPr>
          <p:nvPr>
            <p:ph idx="1"/>
          </p:nvPr>
        </p:nvSpPr>
        <p:spPr>
          <a:xfrm>
            <a:off x="172278" y="2015732"/>
            <a:ext cx="11767931" cy="3748964"/>
          </a:xfrm>
        </p:spPr>
        <p:txBody>
          <a:bodyPr>
            <a:normAutofit/>
          </a:bodyPr>
          <a:lstStyle/>
          <a:p>
            <a:endParaRPr lang="pt-BR" dirty="0"/>
          </a:p>
          <a:p>
            <a:r>
              <a:rPr lang="pt-BR" sz="2400" dirty="0">
                <a:latin typeface="Calibri" panose="020F0502020204030204" pitchFamily="34" charset="0"/>
                <a:cs typeface="Calibri" panose="020F0502020204030204" pitchFamily="34" charset="0"/>
              </a:rPr>
              <a:t>AUTONOMIA TÉCNICA E FUNCIONAL</a:t>
            </a:r>
          </a:p>
          <a:p>
            <a:pPr algn="just"/>
            <a:r>
              <a:rPr lang="pt-BR" sz="2400" dirty="0">
                <a:latin typeface="Calibri" panose="020F0502020204030204" pitchFamily="34" charset="0"/>
                <a:cs typeface="Calibri" panose="020F0502020204030204" pitchFamily="34" charset="0"/>
              </a:rPr>
              <a:t>PRISÃO DOMICILIAR OU EM CELA ESPECIAL INDIVIDUAL,  ANTES DE CONDENAÇÃO DEFINITIVA</a:t>
            </a:r>
          </a:p>
          <a:p>
            <a:pPr algn="just"/>
            <a:r>
              <a:rPr lang="pt-BR" sz="2400" dirty="0">
                <a:latin typeface="Calibri" panose="020F0502020204030204" pitchFamily="34" charset="0"/>
                <a:cs typeface="Calibri" panose="020F0502020204030204" pitchFamily="34" charset="0"/>
              </a:rPr>
              <a:t>FÉ PÚBLICA NOS ATOS PRATICADOS</a:t>
            </a:r>
          </a:p>
          <a:p>
            <a:pPr algn="just"/>
            <a:r>
              <a:rPr lang="pt-BR" sz="2400" dirty="0">
                <a:latin typeface="Calibri" panose="020F0502020204030204" pitchFamily="34" charset="0"/>
                <a:cs typeface="Calibri" panose="020F0502020204030204" pitchFamily="34" charset="0"/>
              </a:rPr>
              <a:t>CARTEIRA FUNCIONAL COM VALIDADE COMO DOCUMENTO DE IDENTIFICAÇÃO EM TODO O TERRITÓRIO NACIONAL, INCLUSIVE PARA OS APOSENTADOS</a:t>
            </a:r>
          </a:p>
          <a:p>
            <a:endParaRPr lang="pt-BR" dirty="0"/>
          </a:p>
          <a:p>
            <a:endParaRPr lang="pt-BR" dirty="0"/>
          </a:p>
        </p:txBody>
      </p:sp>
    </p:spTree>
    <p:extLst>
      <p:ext uri="{BB962C8B-B14F-4D97-AF65-F5344CB8AC3E}">
        <p14:creationId xmlns:p14="http://schemas.microsoft.com/office/powerpoint/2010/main" val="458188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D892F9-578D-4CA0-883E-6F999B763A16}"/>
              </a:ext>
            </a:extLst>
          </p:cNvPr>
          <p:cNvSpPr>
            <a:spLocks noGrp="1"/>
          </p:cNvSpPr>
          <p:nvPr>
            <p:ph type="title"/>
          </p:nvPr>
        </p:nvSpPr>
        <p:spPr>
          <a:xfrm>
            <a:off x="371061" y="804519"/>
            <a:ext cx="11423374" cy="1049235"/>
          </a:xfrm>
        </p:spPr>
        <p:txBody>
          <a:bodyPr>
            <a:normAutofit/>
          </a:bodyPr>
          <a:lstStyle/>
          <a:p>
            <a:pPr algn="ctr"/>
            <a:r>
              <a:rPr lang="pt-BR" sz="2800" dirty="0">
                <a:latin typeface="Calibri" panose="020F0502020204030204" pitchFamily="34" charset="0"/>
                <a:cs typeface="Calibri" panose="020F0502020204030204" pitchFamily="34" charset="0"/>
              </a:rPr>
              <a:t>DOS DIREITOS E VANTAGENS</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 REMUNERAÇÃO E DE OUTRAS VANTAGENS</a:t>
            </a:r>
          </a:p>
        </p:txBody>
      </p:sp>
      <p:sp>
        <p:nvSpPr>
          <p:cNvPr id="3" name="Espaço Reservado para Conteúdo 2">
            <a:extLst>
              <a:ext uri="{FF2B5EF4-FFF2-40B4-BE49-F238E27FC236}">
                <a16:creationId xmlns:a16="http://schemas.microsoft.com/office/drawing/2014/main" id="{C8E63085-B80F-4405-A3F7-98B6F1C2BDF9}"/>
              </a:ext>
            </a:extLst>
          </p:cNvPr>
          <p:cNvSpPr>
            <a:spLocks noGrp="1"/>
          </p:cNvSpPr>
          <p:nvPr>
            <p:ph idx="1"/>
          </p:nvPr>
        </p:nvSpPr>
        <p:spPr>
          <a:xfrm>
            <a:off x="463827" y="2015732"/>
            <a:ext cx="11330608" cy="3881485"/>
          </a:xfrm>
        </p:spPr>
        <p:txBody>
          <a:bodyPr>
            <a:noAutofit/>
          </a:bodyPr>
          <a:lstStyle/>
          <a:p>
            <a:r>
              <a:rPr lang="pt-BR" sz="2400" dirty="0">
                <a:latin typeface="Calibri" panose="020F0502020204030204" pitchFamily="34" charset="0"/>
                <a:cs typeface="Calibri" panose="020F0502020204030204" pitchFamily="34" charset="0"/>
              </a:rPr>
              <a:t>DA REMUNERAÇÃO</a:t>
            </a:r>
          </a:p>
          <a:p>
            <a:r>
              <a:rPr lang="pt-BR" sz="2400" dirty="0">
                <a:latin typeface="Calibri" panose="020F0502020204030204" pitchFamily="34" charset="0"/>
                <a:cs typeface="Calibri" panose="020F0502020204030204" pitchFamily="34" charset="0"/>
              </a:rPr>
              <a:t>DAS DIÁRIAS</a:t>
            </a:r>
          </a:p>
          <a:p>
            <a:r>
              <a:rPr lang="pt-BR" sz="2400" dirty="0">
                <a:latin typeface="Calibri" panose="020F0502020204030204" pitchFamily="34" charset="0"/>
                <a:cs typeface="Calibri" panose="020F0502020204030204" pitchFamily="34" charset="0"/>
              </a:rPr>
              <a:t>DA AJUDA DE CUSTO</a:t>
            </a:r>
          </a:p>
          <a:p>
            <a:r>
              <a:rPr lang="pt-BR" sz="2400" dirty="0">
                <a:latin typeface="Calibri" panose="020F0502020204030204" pitchFamily="34" charset="0"/>
                <a:cs typeface="Calibri" panose="020F0502020204030204" pitchFamily="34" charset="0"/>
              </a:rPr>
              <a:t>DO AUXÍLIO FUNERAL</a:t>
            </a:r>
          </a:p>
          <a:p>
            <a:r>
              <a:rPr lang="pt-BR" sz="2400" dirty="0">
                <a:latin typeface="Calibri" panose="020F0502020204030204" pitchFamily="34" charset="0"/>
                <a:cs typeface="Calibri" panose="020F0502020204030204" pitchFamily="34" charset="0"/>
              </a:rPr>
              <a:t>DO SALÁRIO FAMÍLIA</a:t>
            </a:r>
          </a:p>
          <a:p>
            <a:r>
              <a:rPr lang="pt-BR" sz="2400" dirty="0">
                <a:latin typeface="Calibri" panose="020F0502020204030204" pitchFamily="34" charset="0"/>
                <a:cs typeface="Calibri" panose="020F0502020204030204" pitchFamily="34" charset="0"/>
              </a:rPr>
              <a:t>DO AUXÍLIO APERFEIÇOAMENTO PROFISSIONAL</a:t>
            </a:r>
          </a:p>
          <a:p>
            <a:r>
              <a:rPr lang="pt-BR" sz="2400" dirty="0">
                <a:latin typeface="Calibri" panose="020F0502020204030204" pitchFamily="34" charset="0"/>
                <a:cs typeface="Calibri" panose="020F0502020204030204" pitchFamily="34" charset="0"/>
              </a:rPr>
              <a:t>DA INDENIZAÇÃO DE DESPESAS COM MATERIAL DE INFORMÁTICA</a:t>
            </a:r>
          </a:p>
        </p:txBody>
      </p:sp>
    </p:spTree>
    <p:extLst>
      <p:ext uri="{BB962C8B-B14F-4D97-AF65-F5344CB8AC3E}">
        <p14:creationId xmlns:p14="http://schemas.microsoft.com/office/powerpoint/2010/main" val="11243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790F32-3E4A-48D2-8578-37870AA40200}"/>
              </a:ext>
            </a:extLst>
          </p:cNvPr>
          <p:cNvSpPr>
            <a:spLocks noGrp="1"/>
          </p:cNvSpPr>
          <p:nvPr>
            <p:ph type="title"/>
          </p:nvPr>
        </p:nvSpPr>
        <p:spPr>
          <a:xfrm>
            <a:off x="371061" y="967409"/>
            <a:ext cx="11476382" cy="886345"/>
          </a:xfrm>
        </p:spPr>
        <p:txBody>
          <a:bodyPr>
            <a:normAutofit/>
          </a:bodyPr>
          <a:lstStyle/>
          <a:p>
            <a:pPr algn="ctr"/>
            <a:r>
              <a:rPr lang="pt-BR" sz="2800" dirty="0">
                <a:latin typeface="Calibri" panose="020F0502020204030204" pitchFamily="34" charset="0"/>
                <a:cs typeface="Calibri" panose="020F0502020204030204" pitchFamily="34" charset="0"/>
              </a:rPr>
              <a:t>DA REMUNERAÇÃO (ART. 61)</a:t>
            </a:r>
          </a:p>
        </p:txBody>
      </p:sp>
      <p:sp>
        <p:nvSpPr>
          <p:cNvPr id="3" name="Espaço Reservado para Conteúdo 2">
            <a:extLst>
              <a:ext uri="{FF2B5EF4-FFF2-40B4-BE49-F238E27FC236}">
                <a16:creationId xmlns:a16="http://schemas.microsoft.com/office/drawing/2014/main" id="{97BADF8D-E95E-4F0E-8348-EECF4C681927}"/>
              </a:ext>
            </a:extLst>
          </p:cNvPr>
          <p:cNvSpPr>
            <a:spLocks noGrp="1"/>
          </p:cNvSpPr>
          <p:nvPr>
            <p:ph idx="1"/>
          </p:nvPr>
        </p:nvSpPr>
        <p:spPr>
          <a:xfrm>
            <a:off x="251791" y="1948070"/>
            <a:ext cx="11595652" cy="4105411"/>
          </a:xfrm>
        </p:spPr>
        <p:txBody>
          <a:bodyPr>
            <a:normAutofit fontScale="92500" lnSpcReduction="10000"/>
          </a:bodyPr>
          <a:lstStyle/>
          <a:p>
            <a:pPr algn="just"/>
            <a:r>
              <a:rPr lang="pt-BR" sz="2200" dirty="0">
                <a:latin typeface="Calibri" panose="020F0502020204030204" pitchFamily="34" charset="0"/>
                <a:cs typeface="Calibri" panose="020F0502020204030204" pitchFamily="34" charset="0"/>
              </a:rPr>
              <a:t>PREVISÃO DO TETO REMUNERATÓRIO, RESSALVADA A PERCEPÇÃO DE INDENIZAÇÃO POR VERBA DE REPRESENTAÇÃO PELO EXERCÍCIO DE CARGO COMISSIONADO OU DE FUNÇÃO DE CONFIANÇA, ADTS, SALÁRIO FAMÍLIA E DEMAIS VERBAS DE CARÁTER INDENIZATÓRIO.</a:t>
            </a:r>
          </a:p>
          <a:p>
            <a:pPr algn="just"/>
            <a:r>
              <a:rPr lang="pt-BR" sz="2200" dirty="0">
                <a:latin typeface="Calibri" panose="020F0502020204030204" pitchFamily="34" charset="0"/>
                <a:cs typeface="Calibri" panose="020F0502020204030204" pitchFamily="34" charset="0"/>
              </a:rPr>
              <a:t>COMPOSIÇÃO REMUNERATÓRIA: VENCIMENTO + UPV + ADICIONAL DE PERICULOSIDADE + OUTROS ADICIONAIS, SE CABÍVEL, + ADTS + SALÁRIO FAMÍLIA</a:t>
            </a:r>
          </a:p>
          <a:p>
            <a:pPr algn="just"/>
            <a:r>
              <a:rPr lang="pt-BR" sz="2200" dirty="0">
                <a:latin typeface="Calibri" panose="020F0502020204030204" pitchFamily="34" charset="0"/>
                <a:cs typeface="Calibri" panose="020F0502020204030204" pitchFamily="34" charset="0"/>
              </a:rPr>
              <a:t>UPV REAJUSTADA POR RESOLUÇÃO ADMINISTRATIVA DO CONSELHO SUPERIOR DA ADMINISTRAÇÃO TRIBUTÁRIA, COM IMPLANTAÇÃO ATÉ 30 DE JUNHO DO ANO POSTERIOR AO DO EXERCÍCIO-BASE DE AFERIÇÃO</a:t>
            </a:r>
          </a:p>
          <a:p>
            <a:pPr algn="just"/>
            <a:r>
              <a:rPr lang="pt-BR" sz="2200" dirty="0">
                <a:latin typeface="Calibri" panose="020F0502020204030204" pitchFamily="34" charset="0"/>
                <a:cs typeface="Calibri" panose="020F0502020204030204" pitchFamily="34" charset="0"/>
              </a:rPr>
              <a:t>ADICIONAL DE PERICULOSIDADE DE 30% (TRINTA POR CENTO) INERENTE AO CARGO PÚBLICO</a:t>
            </a:r>
          </a:p>
          <a:p>
            <a:pPr algn="just"/>
            <a:r>
              <a:rPr lang="pt-BR" sz="2200" dirty="0">
                <a:latin typeface="Calibri" panose="020F0502020204030204" pitchFamily="34" charset="0"/>
                <a:cs typeface="Calibri" panose="020F0502020204030204" pitchFamily="34" charset="0"/>
              </a:rPr>
              <a:t>ADTS NA FORMA DE ANUÊNIOS</a:t>
            </a:r>
          </a:p>
        </p:txBody>
      </p:sp>
    </p:spTree>
    <p:extLst>
      <p:ext uri="{BB962C8B-B14F-4D97-AF65-F5344CB8AC3E}">
        <p14:creationId xmlns:p14="http://schemas.microsoft.com/office/powerpoint/2010/main" val="654774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FCE55F-B3D9-4124-8559-FF61E07FF4F0}"/>
              </a:ext>
            </a:extLst>
          </p:cNvPr>
          <p:cNvSpPr>
            <a:spLocks noGrp="1"/>
          </p:cNvSpPr>
          <p:nvPr>
            <p:ph type="title"/>
          </p:nvPr>
        </p:nvSpPr>
        <p:spPr>
          <a:xfrm>
            <a:off x="0" y="1033670"/>
            <a:ext cx="12192000" cy="820084"/>
          </a:xfrm>
        </p:spPr>
        <p:txBody>
          <a:bodyPr>
            <a:normAutofit/>
          </a:bodyPr>
          <a:lstStyle/>
          <a:p>
            <a:pPr algn="ctr"/>
            <a:r>
              <a:rPr lang="pt-BR" sz="2800" dirty="0">
                <a:latin typeface="Calibri" panose="020F0502020204030204" pitchFamily="34" charset="0"/>
                <a:cs typeface="Calibri" panose="020F0502020204030204" pitchFamily="34" charset="0"/>
              </a:rPr>
              <a:t>DAS DIÁRIAS (ART. 62)</a:t>
            </a:r>
          </a:p>
        </p:txBody>
      </p:sp>
      <p:sp>
        <p:nvSpPr>
          <p:cNvPr id="3" name="Espaço Reservado para Conteúdo 2">
            <a:extLst>
              <a:ext uri="{FF2B5EF4-FFF2-40B4-BE49-F238E27FC236}">
                <a16:creationId xmlns:a16="http://schemas.microsoft.com/office/drawing/2014/main" id="{8C9F0736-E328-4FAD-8995-B2ECBC1751B7}"/>
              </a:ext>
            </a:extLst>
          </p:cNvPr>
          <p:cNvSpPr>
            <a:spLocks noGrp="1"/>
          </p:cNvSpPr>
          <p:nvPr>
            <p:ph idx="1"/>
          </p:nvPr>
        </p:nvSpPr>
        <p:spPr>
          <a:xfrm>
            <a:off x="0" y="1853754"/>
            <a:ext cx="12192000" cy="4162733"/>
          </a:xfrm>
        </p:spPr>
        <p:txBody>
          <a:bodyPr>
            <a:normAutofit/>
          </a:bodyPr>
          <a:lstStyle/>
          <a:p>
            <a:pPr algn="just"/>
            <a:endParaRPr lang="pt-BR" dirty="0"/>
          </a:p>
          <a:p>
            <a:pPr algn="just"/>
            <a:r>
              <a:rPr lang="pt-BR" sz="2400" dirty="0">
                <a:latin typeface="Calibri" panose="020F0502020204030204" pitchFamily="34" charset="0"/>
                <a:cs typeface="Calibri" panose="020F0502020204030204" pitchFamily="34" charset="0"/>
              </a:rPr>
              <a:t>PARA COBERTURA DAS DESPESAS DE HOSPEDAGEM,  ALIMENTAÇÃO E LOCOMOÇÃO, QUANDO A SERVIÇO, EM CARÁTER EVENTUAL OU TRANSITÓRIO, O AFRE AFASTAR-SE DA SEDE DO TRABALHO</a:t>
            </a:r>
          </a:p>
          <a:p>
            <a:pPr algn="just"/>
            <a:r>
              <a:rPr lang="pt-BR" sz="2400" dirty="0">
                <a:latin typeface="Calibri" panose="020F0502020204030204" pitchFamily="34" charset="0"/>
                <a:cs typeface="Calibri" panose="020F0502020204030204" pitchFamily="34" charset="0"/>
              </a:rPr>
              <a:t>EM REGRA,  O VALOR DA DIÁRIA CORRESPONDE A 1/30 (UM TRINTA AVOS) DO SOMATÓRIO DO VENCIMENTO BÁSICO COM A UPV</a:t>
            </a:r>
          </a:p>
          <a:p>
            <a:pPr algn="just"/>
            <a:r>
              <a:rPr lang="pt-BR" sz="2400" dirty="0">
                <a:latin typeface="Calibri" panose="020F0502020204030204" pitchFamily="34" charset="0"/>
                <a:cs typeface="Calibri" panose="020F0502020204030204" pitchFamily="34" charset="0"/>
              </a:rPr>
              <a:t>O VALOR DA DIÁRIA SERÁ DOBRADO EM VIAGENS AO EXTERIOR E REDUZIDO À METADE EM DESLOCAMENTOS EM TERRITÓRIO POTIGUAR OU QUANDO NÃO OCORRER PERNOITE</a:t>
            </a:r>
          </a:p>
        </p:txBody>
      </p:sp>
    </p:spTree>
    <p:extLst>
      <p:ext uri="{BB962C8B-B14F-4D97-AF65-F5344CB8AC3E}">
        <p14:creationId xmlns:p14="http://schemas.microsoft.com/office/powerpoint/2010/main" val="2834604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B0AB83-5AD2-4FE1-AB6E-F34710097C6D}"/>
              </a:ext>
            </a:extLst>
          </p:cNvPr>
          <p:cNvSpPr>
            <a:spLocks noGrp="1"/>
          </p:cNvSpPr>
          <p:nvPr>
            <p:ph type="title"/>
          </p:nvPr>
        </p:nvSpPr>
        <p:spPr>
          <a:xfrm>
            <a:off x="265043" y="1020417"/>
            <a:ext cx="11701670" cy="833337"/>
          </a:xfrm>
        </p:spPr>
        <p:txBody>
          <a:bodyPr>
            <a:normAutofit/>
          </a:bodyPr>
          <a:lstStyle/>
          <a:p>
            <a:pPr algn="ctr"/>
            <a:r>
              <a:rPr lang="pt-BR" sz="2800" dirty="0">
                <a:latin typeface="Calibri" panose="020F0502020204030204" pitchFamily="34" charset="0"/>
                <a:cs typeface="Calibri" panose="020F0502020204030204" pitchFamily="34" charset="0"/>
              </a:rPr>
              <a:t>DA AJUDA DE CUSTO (ART. 63)</a:t>
            </a:r>
          </a:p>
        </p:txBody>
      </p:sp>
      <p:sp>
        <p:nvSpPr>
          <p:cNvPr id="3" name="Espaço Reservado para Conteúdo 2">
            <a:extLst>
              <a:ext uri="{FF2B5EF4-FFF2-40B4-BE49-F238E27FC236}">
                <a16:creationId xmlns:a16="http://schemas.microsoft.com/office/drawing/2014/main" id="{F298BDDF-A903-44DB-9D93-959E222E253A}"/>
              </a:ext>
            </a:extLst>
          </p:cNvPr>
          <p:cNvSpPr>
            <a:spLocks noGrp="1"/>
          </p:cNvSpPr>
          <p:nvPr>
            <p:ph idx="1"/>
          </p:nvPr>
        </p:nvSpPr>
        <p:spPr>
          <a:xfrm>
            <a:off x="265043" y="2451651"/>
            <a:ext cx="11701670" cy="3385931"/>
          </a:xfrm>
        </p:spPr>
        <p:txBody>
          <a:bodyPr>
            <a:normAutofit/>
          </a:bodyPr>
          <a:lstStyle/>
          <a:p>
            <a:pPr algn="just"/>
            <a:r>
              <a:rPr lang="pt-BR" sz="2400" dirty="0">
                <a:latin typeface="Calibri" panose="020F0502020204030204" pitchFamily="34" charset="0"/>
                <a:cs typeface="Calibri" panose="020F0502020204030204" pitchFamily="34" charset="0"/>
              </a:rPr>
              <a:t>A TÍTULO INDENIZATÓRIO, DECORRENTE DE REMOÇÃO DE OFÍCIO, POR DESPESAS DE MUDANÇA, TRANSPORTE E INSTALAÇÃO NA NOVA SEDE DE EXERCÍCIO</a:t>
            </a:r>
          </a:p>
          <a:p>
            <a:pPr algn="just"/>
            <a:r>
              <a:rPr lang="pt-BR" sz="2400" dirty="0">
                <a:latin typeface="Calibri" panose="020F0502020204030204" pitchFamily="34" charset="0"/>
                <a:cs typeface="Calibri" panose="020F0502020204030204" pitchFamily="34" charset="0"/>
              </a:rPr>
              <a:t>VALOR DE 1 (UM) A 3 (TRÊS) MESES DA REMUNERAÇÃO DO REMOVIDO</a:t>
            </a:r>
          </a:p>
          <a:p>
            <a:pPr algn="just"/>
            <a:r>
              <a:rPr lang="pt-BR" sz="2400" dirty="0">
                <a:latin typeface="Calibri" panose="020F0502020204030204" pitchFamily="34" charset="0"/>
                <a:cs typeface="Calibri" panose="020F0502020204030204" pitchFamily="34" charset="0"/>
              </a:rPr>
              <a:t>DIREITO DE PERCEPÇÃO DO CÔNJUGE SUPÉRSTITE, NO PRAZO DE 1 (UM) ANO DO ÓBITO DO AFRE, PARA RETORNO À LOCALIDADE DE ORIGEM</a:t>
            </a:r>
          </a:p>
        </p:txBody>
      </p:sp>
    </p:spTree>
    <p:extLst>
      <p:ext uri="{BB962C8B-B14F-4D97-AF65-F5344CB8AC3E}">
        <p14:creationId xmlns:p14="http://schemas.microsoft.com/office/powerpoint/2010/main" val="21610779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0B2935-33BE-400D-B079-2FF0CACF846A}"/>
              </a:ext>
            </a:extLst>
          </p:cNvPr>
          <p:cNvSpPr>
            <a:spLocks noGrp="1"/>
          </p:cNvSpPr>
          <p:nvPr>
            <p:ph type="title"/>
          </p:nvPr>
        </p:nvSpPr>
        <p:spPr>
          <a:xfrm>
            <a:off x="238538" y="927652"/>
            <a:ext cx="11675165" cy="926102"/>
          </a:xfrm>
        </p:spPr>
        <p:txBody>
          <a:bodyPr>
            <a:normAutofit/>
          </a:bodyPr>
          <a:lstStyle/>
          <a:p>
            <a:pPr algn="ctr"/>
            <a:r>
              <a:rPr lang="pt-BR" sz="2800" dirty="0">
                <a:latin typeface="Calibri" panose="020F0502020204030204" pitchFamily="34" charset="0"/>
                <a:cs typeface="Calibri" panose="020F0502020204030204" pitchFamily="34" charset="0"/>
              </a:rPr>
              <a:t>DO AUXÍLIO FUNERAL (ART. 64)</a:t>
            </a:r>
          </a:p>
        </p:txBody>
      </p:sp>
      <p:sp>
        <p:nvSpPr>
          <p:cNvPr id="3" name="Espaço Reservado para Conteúdo 2">
            <a:extLst>
              <a:ext uri="{FF2B5EF4-FFF2-40B4-BE49-F238E27FC236}">
                <a16:creationId xmlns:a16="http://schemas.microsoft.com/office/drawing/2014/main" id="{0BABBD8B-D183-4789-8A35-95D40B962107}"/>
              </a:ext>
            </a:extLst>
          </p:cNvPr>
          <p:cNvSpPr>
            <a:spLocks noGrp="1"/>
          </p:cNvSpPr>
          <p:nvPr>
            <p:ph idx="1"/>
          </p:nvPr>
        </p:nvSpPr>
        <p:spPr>
          <a:xfrm>
            <a:off x="238538" y="2557669"/>
            <a:ext cx="11675165" cy="3472069"/>
          </a:xfrm>
        </p:spPr>
        <p:txBody>
          <a:bodyPr>
            <a:normAutofit/>
          </a:bodyPr>
          <a:lstStyle/>
          <a:p>
            <a:pPr algn="just"/>
            <a:r>
              <a:rPr lang="pt-BR" sz="2400" dirty="0">
                <a:latin typeface="Calibri" panose="020F0502020204030204" pitchFamily="34" charset="0"/>
                <a:cs typeface="Calibri" panose="020F0502020204030204" pitchFamily="34" charset="0"/>
              </a:rPr>
              <a:t>DIREITO DE PERCEPÇÃO DO CÔNJUGE, E EM SUA FALTA, DOS HERDEIROS DO AFRE,  A TÍTULO INDENIZATÓRIO, DE AUXÍLIO PARA ATENDER ÀS DESPESAS DE FUNERAL E LUTO.</a:t>
            </a:r>
          </a:p>
          <a:p>
            <a:r>
              <a:rPr lang="pt-BR" sz="2400" dirty="0">
                <a:latin typeface="Calibri" panose="020F0502020204030204" pitchFamily="34" charset="0"/>
                <a:cs typeface="Calibri" panose="020F0502020204030204" pitchFamily="34" charset="0"/>
              </a:rPr>
              <a:t>VALOR DE 1 (UM) MÊS DE REMUNERAÇÃO</a:t>
            </a:r>
          </a:p>
          <a:p>
            <a:pPr algn="just"/>
            <a:r>
              <a:rPr lang="pt-BR" sz="2400" dirty="0">
                <a:latin typeface="Calibri" panose="020F0502020204030204" pitchFamily="34" charset="0"/>
                <a:cs typeface="Calibri" panose="020F0502020204030204" pitchFamily="34" charset="0"/>
              </a:rPr>
              <a:t>EM CASO DE INEXISTÊNCIA DE CÔNJUGE OU DE HERDEIROS, O DIREITO À PERCEPÇÃO É DA PESSOA QUE HOUVER CUSTEADO AS DESPESAS FUNERÁRIAS, NO VALOR DESTAS, LIMITADO AO MONTANTE DA REMUNERAÇÃO</a:t>
            </a:r>
          </a:p>
        </p:txBody>
      </p:sp>
    </p:spTree>
    <p:extLst>
      <p:ext uri="{BB962C8B-B14F-4D97-AF65-F5344CB8AC3E}">
        <p14:creationId xmlns:p14="http://schemas.microsoft.com/office/powerpoint/2010/main" val="954778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B2C8D-4D1C-41C2-8D7A-ABA0926EBFA0}"/>
              </a:ext>
            </a:extLst>
          </p:cNvPr>
          <p:cNvSpPr>
            <a:spLocks noGrp="1"/>
          </p:cNvSpPr>
          <p:nvPr>
            <p:ph type="title"/>
          </p:nvPr>
        </p:nvSpPr>
        <p:spPr>
          <a:xfrm>
            <a:off x="1451579" y="1272209"/>
            <a:ext cx="9603275" cy="581545"/>
          </a:xfrm>
        </p:spPr>
        <p:txBody>
          <a:bodyPr>
            <a:normAutofit/>
          </a:bodyPr>
          <a:lstStyle/>
          <a:p>
            <a:pPr algn="ctr"/>
            <a:r>
              <a:rPr lang="pt-BR" sz="2800" dirty="0">
                <a:latin typeface="Calibri" panose="020F0502020204030204" pitchFamily="34" charset="0"/>
                <a:cs typeface="Calibri" panose="020F0502020204030204" pitchFamily="34" charset="0"/>
              </a:rPr>
              <a:t>BREVE INTRÓITO</a:t>
            </a:r>
          </a:p>
        </p:txBody>
      </p:sp>
      <p:sp>
        <p:nvSpPr>
          <p:cNvPr id="3" name="Espaço Reservado para Conteúdo 2">
            <a:extLst>
              <a:ext uri="{FF2B5EF4-FFF2-40B4-BE49-F238E27FC236}">
                <a16:creationId xmlns:a16="http://schemas.microsoft.com/office/drawing/2014/main" id="{7745C0A8-C92D-42A9-BA2C-0FFABED9E35C}"/>
              </a:ext>
            </a:extLst>
          </p:cNvPr>
          <p:cNvSpPr>
            <a:spLocks noGrp="1"/>
          </p:cNvSpPr>
          <p:nvPr>
            <p:ph idx="1"/>
          </p:nvPr>
        </p:nvSpPr>
        <p:spPr/>
        <p:txBody>
          <a:bodyPr/>
          <a:lstStyle/>
          <a:p>
            <a:endParaRPr lang="pt-BR" dirty="0"/>
          </a:p>
        </p:txBody>
      </p:sp>
    </p:spTree>
    <p:extLst>
      <p:ext uri="{BB962C8B-B14F-4D97-AF65-F5344CB8AC3E}">
        <p14:creationId xmlns:p14="http://schemas.microsoft.com/office/powerpoint/2010/main" val="2535090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1B6F0A-B8B5-47B4-8CB2-0F652F2F44F1}"/>
              </a:ext>
            </a:extLst>
          </p:cNvPr>
          <p:cNvSpPr>
            <a:spLocks noGrp="1"/>
          </p:cNvSpPr>
          <p:nvPr>
            <p:ph type="title"/>
          </p:nvPr>
        </p:nvSpPr>
        <p:spPr>
          <a:xfrm>
            <a:off x="172278" y="804519"/>
            <a:ext cx="11820939" cy="1049235"/>
          </a:xfrm>
        </p:spPr>
        <p:txBody>
          <a:bodyPr>
            <a:normAutofit/>
          </a:bodyPr>
          <a:lstStyle/>
          <a:p>
            <a:pPr algn="ctr"/>
            <a:r>
              <a:rPr lang="pt-BR" sz="2800" dirty="0">
                <a:latin typeface="Calibri" panose="020F0502020204030204" pitchFamily="34" charset="0"/>
                <a:cs typeface="Calibri" panose="020F0502020204030204" pitchFamily="34" charset="0"/>
              </a:rPr>
              <a:t>DO SALÁRIO FAMÍLIA (ART. 65)</a:t>
            </a:r>
          </a:p>
        </p:txBody>
      </p:sp>
      <p:sp>
        <p:nvSpPr>
          <p:cNvPr id="3" name="Espaço Reservado para Conteúdo 2">
            <a:extLst>
              <a:ext uri="{FF2B5EF4-FFF2-40B4-BE49-F238E27FC236}">
                <a16:creationId xmlns:a16="http://schemas.microsoft.com/office/drawing/2014/main" id="{CADCEAC1-9B19-457E-B1ED-839A6BCCC71B}"/>
              </a:ext>
            </a:extLst>
          </p:cNvPr>
          <p:cNvSpPr>
            <a:spLocks noGrp="1"/>
          </p:cNvSpPr>
          <p:nvPr>
            <p:ph idx="1"/>
          </p:nvPr>
        </p:nvSpPr>
        <p:spPr>
          <a:xfrm>
            <a:off x="172278" y="2015732"/>
            <a:ext cx="11820939" cy="3881485"/>
          </a:xfrm>
        </p:spPr>
        <p:txBody>
          <a:bodyPr>
            <a:normAutofit/>
          </a:bodyPr>
          <a:lstStyle/>
          <a:p>
            <a:r>
              <a:rPr lang="pt-BR" dirty="0">
                <a:latin typeface="Calibri" panose="020F0502020204030204" pitchFamily="34" charset="0"/>
                <a:cs typeface="Calibri" panose="020F0502020204030204" pitchFamily="34" charset="0"/>
              </a:rPr>
              <a:t>DIREITO DOS AFRES ATIVOS E APOSENTADOS, EM FUNÇÃO DA EXISTÊNCIA DE DEPENDENTES</a:t>
            </a:r>
          </a:p>
          <a:p>
            <a:r>
              <a:rPr lang="pt-BR" dirty="0">
                <a:latin typeface="Calibri" panose="020F0502020204030204" pitchFamily="34" charset="0"/>
                <a:cs typeface="Calibri" panose="020F0502020204030204" pitchFamily="34" charset="0"/>
              </a:rPr>
              <a:t>ROL DE DEPENDENTES: </a:t>
            </a:r>
          </a:p>
          <a:p>
            <a:r>
              <a:rPr lang="pt-BR" dirty="0">
                <a:latin typeface="Calibri" panose="020F0502020204030204" pitchFamily="34" charset="0"/>
                <a:cs typeface="Calibri" panose="020F0502020204030204" pitchFamily="34" charset="0"/>
              </a:rPr>
              <a:t>I – FILHO(A) MENOR DE 21 (VINTE E UM) ANOS</a:t>
            </a:r>
          </a:p>
          <a:p>
            <a:r>
              <a:rPr lang="pt-BR" dirty="0">
                <a:latin typeface="Calibri" panose="020F0502020204030204" pitchFamily="34" charset="0"/>
                <a:cs typeface="Calibri" panose="020F0502020204030204" pitchFamily="34" charset="0"/>
              </a:rPr>
              <a:t>II – FILHO(A) INVÁLIDO(A) DE QUALQUER IDADE</a:t>
            </a:r>
          </a:p>
          <a:p>
            <a:r>
              <a:rPr lang="pt-BR" dirty="0">
                <a:latin typeface="Calibri" panose="020F0502020204030204" pitchFamily="34" charset="0"/>
                <a:cs typeface="Calibri" panose="020F0502020204030204" pitchFamily="34" charset="0"/>
              </a:rPr>
              <a:t>III – FILHO(A) ESTUDANTE E SEM ATIVIDADE REMUNERADA DE ATÉ 24 (VINTE E QUATRO) ANOS</a:t>
            </a:r>
          </a:p>
          <a:p>
            <a:r>
              <a:rPr lang="pt-BR" dirty="0">
                <a:latin typeface="Calibri" panose="020F0502020204030204" pitchFamily="34" charset="0"/>
                <a:cs typeface="Calibri" panose="020F0502020204030204" pitchFamily="34" charset="0"/>
              </a:rPr>
              <a:t>CÔNJUGE SEM ATIVIDADE REMUNERADA</a:t>
            </a:r>
          </a:p>
          <a:p>
            <a:pPr algn="just"/>
            <a:r>
              <a:rPr lang="pt-BR" dirty="0">
                <a:latin typeface="Calibri" panose="020F0502020204030204" pitchFamily="34" charset="0"/>
                <a:cs typeface="Calibri" panose="020F0502020204030204" pitchFamily="34" charset="0"/>
              </a:rPr>
              <a:t>ASCENDENTE DE 1º GRAU QUE NÃO EXERÇA ATIVIDADE REMUNERADA, NÃO PERCEBA BENEFÍCIO PREVIDENCIÁRIO OU ASSISTENCIAL E VIVA ÀS EXPENSAS DO AFRE</a:t>
            </a:r>
          </a:p>
        </p:txBody>
      </p:sp>
    </p:spTree>
    <p:extLst>
      <p:ext uri="{BB962C8B-B14F-4D97-AF65-F5344CB8AC3E}">
        <p14:creationId xmlns:p14="http://schemas.microsoft.com/office/powerpoint/2010/main" val="40224455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03EEC4-DD49-4CE7-A695-CE6906D53FE2}"/>
              </a:ext>
            </a:extLst>
          </p:cNvPr>
          <p:cNvSpPr>
            <a:spLocks noGrp="1"/>
          </p:cNvSpPr>
          <p:nvPr>
            <p:ph type="title"/>
          </p:nvPr>
        </p:nvSpPr>
        <p:spPr>
          <a:xfrm>
            <a:off x="1" y="1020417"/>
            <a:ext cx="12191998" cy="833337"/>
          </a:xfrm>
        </p:spPr>
        <p:txBody>
          <a:bodyPr>
            <a:normAutofit/>
          </a:bodyPr>
          <a:lstStyle/>
          <a:p>
            <a:pPr algn="ctr"/>
            <a:r>
              <a:rPr lang="pt-BR" sz="2800" dirty="0">
                <a:latin typeface="Calibri" panose="020F0502020204030204" pitchFamily="34" charset="0"/>
                <a:cs typeface="Calibri" panose="020F0502020204030204" pitchFamily="34" charset="0"/>
              </a:rPr>
              <a:t>DO AUXÍLIO APERFEIÇOAMENTO PROFISSIONAL (ART. 66)</a:t>
            </a:r>
          </a:p>
        </p:txBody>
      </p:sp>
      <p:sp>
        <p:nvSpPr>
          <p:cNvPr id="3" name="Espaço Reservado para Conteúdo 2">
            <a:extLst>
              <a:ext uri="{FF2B5EF4-FFF2-40B4-BE49-F238E27FC236}">
                <a16:creationId xmlns:a16="http://schemas.microsoft.com/office/drawing/2014/main" id="{66A73C2B-C071-4849-8C23-BBE7FE8178C1}"/>
              </a:ext>
            </a:extLst>
          </p:cNvPr>
          <p:cNvSpPr>
            <a:spLocks noGrp="1"/>
          </p:cNvSpPr>
          <p:nvPr>
            <p:ph idx="1"/>
          </p:nvPr>
        </p:nvSpPr>
        <p:spPr>
          <a:xfrm>
            <a:off x="0" y="2213112"/>
            <a:ext cx="12191999" cy="3723861"/>
          </a:xfrm>
        </p:spPr>
        <p:txBody>
          <a:bodyPr>
            <a:normAutofit lnSpcReduction="10000"/>
          </a:bodyPr>
          <a:lstStyle/>
          <a:p>
            <a:pPr algn="just"/>
            <a:r>
              <a:rPr lang="pt-BR" sz="2400" dirty="0">
                <a:latin typeface="Calibri" panose="020F0502020204030204" pitchFamily="34" charset="0"/>
                <a:cs typeface="Calibri" panose="020F0502020204030204" pitchFamily="34" charset="0"/>
              </a:rPr>
              <a:t>AUXÍLIO DE NATUREZA INDENIZATÓRIA PARA FAZER FRENTE A DESPESAS COM LIVROS E PARTICIPAÇÃO EM CURSOS NAS ÁREAS DE DIREITO, ECONOMIA,  ADMINISTRAÇÃO, CONTABILIDADE, ESTATÍSTICA E INFORMÁTICA</a:t>
            </a:r>
          </a:p>
          <a:p>
            <a:pPr algn="just"/>
            <a:r>
              <a:rPr lang="pt-BR" sz="2400" dirty="0">
                <a:latin typeface="Calibri" panose="020F0502020204030204" pitchFamily="34" charset="0"/>
                <a:cs typeface="Calibri" panose="020F0502020204030204" pitchFamily="34" charset="0"/>
              </a:rPr>
              <a:t>PAGO MEDIANTE REEMBOLSO, LIMITADO ANUALMENTE A 100% (CEM POR CENTO) DO VENCIMENTO BÁSICO, A SER PAGO NO PRIMEIRO MÊS SUBSEQUENTE AO EXERCÍCIO-BASE DAS DESPESAS</a:t>
            </a:r>
          </a:p>
          <a:p>
            <a:pPr algn="just"/>
            <a:r>
              <a:rPr lang="pt-BR" sz="2400" dirty="0">
                <a:latin typeface="Calibri" panose="020F0502020204030204" pitchFamily="34" charset="0"/>
                <a:cs typeface="Calibri" panose="020F0502020204030204" pitchFamily="34" charset="0"/>
              </a:rPr>
              <a:t>ATO NORMATIVO DO CONSELHO SUPERIOR DA ADMINISTRAÇAO TRIBUTÁRIA ESTABELECERÁ A FORMA COMO O AUXÍLIO SERÁ CONCRETIZADO</a:t>
            </a:r>
          </a:p>
          <a:p>
            <a:pPr algn="just"/>
            <a:endParaRPr lang="pt-BR" dirty="0"/>
          </a:p>
        </p:txBody>
      </p:sp>
    </p:spTree>
    <p:extLst>
      <p:ext uri="{BB962C8B-B14F-4D97-AF65-F5344CB8AC3E}">
        <p14:creationId xmlns:p14="http://schemas.microsoft.com/office/powerpoint/2010/main" val="15786693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5AE7A-A953-4CE0-A6A7-BF9A788DF4EB}"/>
              </a:ext>
            </a:extLst>
          </p:cNvPr>
          <p:cNvSpPr>
            <a:spLocks noGrp="1"/>
          </p:cNvSpPr>
          <p:nvPr>
            <p:ph type="title"/>
          </p:nvPr>
        </p:nvSpPr>
        <p:spPr>
          <a:xfrm>
            <a:off x="0" y="987287"/>
            <a:ext cx="12192000" cy="866467"/>
          </a:xfrm>
        </p:spPr>
        <p:txBody>
          <a:bodyPr>
            <a:normAutofit/>
          </a:bodyPr>
          <a:lstStyle/>
          <a:p>
            <a:pPr algn="ctr"/>
            <a:r>
              <a:rPr lang="pt-BR" sz="2800" dirty="0">
                <a:latin typeface="Calibri" panose="020F0502020204030204" pitchFamily="34" charset="0"/>
                <a:cs typeface="Calibri" panose="020F0502020204030204" pitchFamily="34" charset="0"/>
              </a:rPr>
              <a:t>DA INDENIZAÇÃO DE DESPESAS COM MATERIAL DE INFORMÁTICA (ART. 67)</a:t>
            </a:r>
          </a:p>
        </p:txBody>
      </p:sp>
      <p:sp>
        <p:nvSpPr>
          <p:cNvPr id="3" name="Espaço Reservado para Conteúdo 2">
            <a:extLst>
              <a:ext uri="{FF2B5EF4-FFF2-40B4-BE49-F238E27FC236}">
                <a16:creationId xmlns:a16="http://schemas.microsoft.com/office/drawing/2014/main" id="{064D1956-F36B-410B-8D06-3819FFAAF038}"/>
              </a:ext>
            </a:extLst>
          </p:cNvPr>
          <p:cNvSpPr>
            <a:spLocks noGrp="1"/>
          </p:cNvSpPr>
          <p:nvPr>
            <p:ph idx="1"/>
          </p:nvPr>
        </p:nvSpPr>
        <p:spPr>
          <a:xfrm>
            <a:off x="265043" y="2305879"/>
            <a:ext cx="11926957" cy="3776869"/>
          </a:xfrm>
        </p:spPr>
        <p:txBody>
          <a:bodyPr>
            <a:normAutofit/>
          </a:bodyPr>
          <a:lstStyle/>
          <a:p>
            <a:pPr algn="just"/>
            <a:r>
              <a:rPr lang="pt-BR" sz="2400" dirty="0">
                <a:latin typeface="Calibri" panose="020F0502020204030204" pitchFamily="34" charset="0"/>
                <a:cs typeface="Calibri" panose="020F0502020204030204" pitchFamily="34" charset="0"/>
              </a:rPr>
              <a:t>A TÍTULO INDENIZATÓRIO, PARA ACOBERTAR DESPESAS COM AQUISIÇÃO DE MATERIAL DE INFORMÁTICA NECESSÁRIOS AO DESENVOLVIMENTO DAS ATIVIDADES DO CARGO, DESDE QUE NÃO TENHA SIDO DISPONIBILIZADO PELA ADMINISTRAÇÃO TRIBUTÁRIA</a:t>
            </a:r>
          </a:p>
          <a:p>
            <a:r>
              <a:rPr lang="pt-BR" sz="2400" dirty="0">
                <a:latin typeface="Calibri" panose="020F0502020204030204" pitchFamily="34" charset="0"/>
                <a:cs typeface="Calibri" panose="020F0502020204030204" pitchFamily="34" charset="0"/>
              </a:rPr>
              <a:t>LIMITE ANUAL DO VENCIMENTO BÁSICO DO AFRE-5</a:t>
            </a:r>
          </a:p>
          <a:p>
            <a:pPr algn="just"/>
            <a:r>
              <a:rPr lang="pt-BR" sz="2400" dirty="0">
                <a:latin typeface="Calibri" panose="020F0502020204030204" pitchFamily="34" charset="0"/>
                <a:cs typeface="Calibri" panose="020F0502020204030204" pitchFamily="34" charset="0"/>
              </a:rPr>
              <a:t>ATO NORMATIVO DO CONSELHO SUPERIOR DA ADMINISTRAÇÃO TRIBUTÁRIA ESTABELECERÁ AS REGRAS NECESSÁRIAS À CONCRETIZAÇÃO DESTA INDENIZAÇÃO</a:t>
            </a:r>
          </a:p>
        </p:txBody>
      </p:sp>
    </p:spTree>
    <p:extLst>
      <p:ext uri="{BB962C8B-B14F-4D97-AF65-F5344CB8AC3E}">
        <p14:creationId xmlns:p14="http://schemas.microsoft.com/office/powerpoint/2010/main" val="4216411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27DE03-96FF-4174-A9D1-29504A64B394}"/>
              </a:ext>
            </a:extLst>
          </p:cNvPr>
          <p:cNvSpPr>
            <a:spLocks noGrp="1"/>
          </p:cNvSpPr>
          <p:nvPr>
            <p:ph type="title"/>
          </p:nvPr>
        </p:nvSpPr>
        <p:spPr>
          <a:xfrm>
            <a:off x="0" y="927652"/>
            <a:ext cx="12191999" cy="926102"/>
          </a:xfrm>
        </p:spPr>
        <p:txBody>
          <a:bodyPr>
            <a:normAutofit/>
          </a:bodyPr>
          <a:lstStyle/>
          <a:p>
            <a:pPr algn="ctr"/>
            <a:r>
              <a:rPr lang="pt-BR" sz="2800" dirty="0">
                <a:latin typeface="Calibri" panose="020F0502020204030204" pitchFamily="34" charset="0"/>
                <a:cs typeface="Calibri" panose="020F0502020204030204" pitchFamily="34" charset="0"/>
              </a:rPr>
              <a:t>DAS FÉRIAS (art. 68)</a:t>
            </a:r>
          </a:p>
        </p:txBody>
      </p:sp>
      <p:sp>
        <p:nvSpPr>
          <p:cNvPr id="3" name="Espaço Reservado para Conteúdo 2">
            <a:extLst>
              <a:ext uri="{FF2B5EF4-FFF2-40B4-BE49-F238E27FC236}">
                <a16:creationId xmlns:a16="http://schemas.microsoft.com/office/drawing/2014/main" id="{5B8AF4E4-493F-44A6-9E9E-0D12ABF5D413}"/>
              </a:ext>
            </a:extLst>
          </p:cNvPr>
          <p:cNvSpPr>
            <a:spLocks noGrp="1"/>
          </p:cNvSpPr>
          <p:nvPr>
            <p:ph idx="1"/>
          </p:nvPr>
        </p:nvSpPr>
        <p:spPr>
          <a:xfrm>
            <a:off x="0" y="2464904"/>
            <a:ext cx="12192000" cy="3578087"/>
          </a:xfrm>
        </p:spPr>
        <p:txBody>
          <a:bodyPr>
            <a:normAutofit/>
          </a:bodyPr>
          <a:lstStyle/>
          <a:p>
            <a:pPr algn="just"/>
            <a:r>
              <a:rPr lang="pt-BR" sz="2400" dirty="0">
                <a:latin typeface="Calibri" panose="020F0502020204030204" pitchFamily="34" charset="0"/>
                <a:cs typeface="Calibri" panose="020F0502020204030204" pitchFamily="34" charset="0"/>
              </a:rPr>
              <a:t>PODERÃO SER GOZADAS EM ATÉ 3 (TRÊS) PERÍODOS DE 10 (DEZ) DIAS, EM CONFORMIDADE COM O INTERESSE DO SERVIDOR E A NECESSIDADE DA ADMINISTRAÇÃO</a:t>
            </a:r>
          </a:p>
          <a:p>
            <a:pPr algn="just"/>
            <a:r>
              <a:rPr lang="pt-BR" sz="2400" dirty="0">
                <a:latin typeface="Calibri" panose="020F0502020204030204" pitchFamily="34" charset="0"/>
                <a:cs typeface="Calibri" panose="020F0502020204030204" pitchFamily="34" charset="0"/>
              </a:rPr>
              <a:t>INDENIZAÇÃO PECUNIÁRIA DE FÉRIAS NÃO GOZADAS, PARCIAL OU INTEGRALMENTE, EM FUNÇÃO DE INTERESSE DO SERVIÇO</a:t>
            </a:r>
          </a:p>
          <a:p>
            <a:pPr algn="just"/>
            <a:r>
              <a:rPr lang="pt-BR" sz="2400" dirty="0">
                <a:latin typeface="Calibri" panose="020F0502020204030204" pitchFamily="34" charset="0"/>
                <a:cs typeface="Calibri" panose="020F0502020204030204" pitchFamily="34" charset="0"/>
              </a:rPr>
              <a:t>PREVISÃO DE PAGAMENTO DO ADICIONAL DE FÉRIAS JUNTO COM A REMUNERAÇÃO DO MÊS PRECEDENTE </a:t>
            </a:r>
          </a:p>
        </p:txBody>
      </p:sp>
    </p:spTree>
    <p:extLst>
      <p:ext uri="{BB962C8B-B14F-4D97-AF65-F5344CB8AC3E}">
        <p14:creationId xmlns:p14="http://schemas.microsoft.com/office/powerpoint/2010/main" val="34953332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713AC4-11DF-482E-9804-571575C9B209}"/>
              </a:ext>
            </a:extLst>
          </p:cNvPr>
          <p:cNvSpPr>
            <a:spLocks noGrp="1"/>
          </p:cNvSpPr>
          <p:nvPr>
            <p:ph type="title"/>
          </p:nvPr>
        </p:nvSpPr>
        <p:spPr>
          <a:xfrm>
            <a:off x="0" y="804519"/>
            <a:ext cx="12191999" cy="905011"/>
          </a:xfrm>
        </p:spPr>
        <p:txBody>
          <a:bodyPr>
            <a:normAutofit/>
          </a:bodyPr>
          <a:lstStyle/>
          <a:p>
            <a:pPr algn="ctr"/>
            <a:r>
              <a:rPr lang="pt-BR" sz="2800" dirty="0">
                <a:latin typeface="Calibri" panose="020F0502020204030204" pitchFamily="34" charset="0"/>
                <a:cs typeface="Calibri" panose="020F0502020204030204" pitchFamily="34" charset="0"/>
              </a:rPr>
              <a:t>Das licenças e dos afastamentos (art. 69)</a:t>
            </a:r>
          </a:p>
        </p:txBody>
      </p:sp>
      <p:sp>
        <p:nvSpPr>
          <p:cNvPr id="3" name="Espaço Reservado para Conteúdo 2">
            <a:extLst>
              <a:ext uri="{FF2B5EF4-FFF2-40B4-BE49-F238E27FC236}">
                <a16:creationId xmlns:a16="http://schemas.microsoft.com/office/drawing/2014/main" id="{E921CDA7-29FB-412C-9A58-00A5EFBB4710}"/>
              </a:ext>
            </a:extLst>
          </p:cNvPr>
          <p:cNvSpPr>
            <a:spLocks noGrp="1"/>
          </p:cNvSpPr>
          <p:nvPr>
            <p:ph idx="1"/>
          </p:nvPr>
        </p:nvSpPr>
        <p:spPr>
          <a:xfrm>
            <a:off x="0" y="1853754"/>
            <a:ext cx="12191999" cy="4199727"/>
          </a:xfrm>
        </p:spPr>
        <p:txBody>
          <a:bodyPr>
            <a:normAutofit/>
          </a:bodyPr>
          <a:lstStyle/>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I- para tratamento de saúde; </a:t>
            </a:r>
          </a:p>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II - por acidente de serviço; </a:t>
            </a:r>
          </a:p>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III - por motivo de doença em pessoa da família; </a:t>
            </a:r>
          </a:p>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IV - maternidade; </a:t>
            </a:r>
          </a:p>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V - paternidade; </a:t>
            </a:r>
          </a:p>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VI - para casamento;</a:t>
            </a:r>
          </a:p>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VII – para exercício de atividade política; </a:t>
            </a:r>
          </a:p>
          <a:p>
            <a:endParaRPr lang="pt-BR" dirty="0"/>
          </a:p>
        </p:txBody>
      </p:sp>
    </p:spTree>
    <p:extLst>
      <p:ext uri="{BB962C8B-B14F-4D97-AF65-F5344CB8AC3E}">
        <p14:creationId xmlns:p14="http://schemas.microsoft.com/office/powerpoint/2010/main" val="5997996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412CAC-7393-4778-AA43-9930B01CBA03}"/>
              </a:ext>
            </a:extLst>
          </p:cNvPr>
          <p:cNvSpPr>
            <a:spLocks noGrp="1"/>
          </p:cNvSpPr>
          <p:nvPr>
            <p:ph type="title"/>
          </p:nvPr>
        </p:nvSpPr>
        <p:spPr>
          <a:xfrm>
            <a:off x="0" y="804519"/>
            <a:ext cx="12191999" cy="1049235"/>
          </a:xfrm>
        </p:spPr>
        <p:txBody>
          <a:bodyPr>
            <a:normAutofit/>
          </a:bodyPr>
          <a:lstStyle/>
          <a:p>
            <a:pPr algn="ctr"/>
            <a:r>
              <a:rPr lang="pt-BR" sz="2800" dirty="0">
                <a:latin typeface="Calibri" panose="020F0502020204030204" pitchFamily="34" charset="0"/>
                <a:cs typeface="Calibri" panose="020F0502020204030204" pitchFamily="34" charset="0"/>
              </a:rPr>
              <a:t>Das licenças e do afastamento (art. 69)</a:t>
            </a:r>
          </a:p>
        </p:txBody>
      </p:sp>
      <p:sp>
        <p:nvSpPr>
          <p:cNvPr id="3" name="Espaço Reservado para Conteúdo 2">
            <a:extLst>
              <a:ext uri="{FF2B5EF4-FFF2-40B4-BE49-F238E27FC236}">
                <a16:creationId xmlns:a16="http://schemas.microsoft.com/office/drawing/2014/main" id="{DB617986-0036-42B3-8377-EF1B902B4B6A}"/>
              </a:ext>
            </a:extLst>
          </p:cNvPr>
          <p:cNvSpPr>
            <a:spLocks noGrp="1"/>
          </p:cNvSpPr>
          <p:nvPr>
            <p:ph idx="1"/>
          </p:nvPr>
        </p:nvSpPr>
        <p:spPr>
          <a:xfrm>
            <a:off x="1" y="2345635"/>
            <a:ext cx="12191998" cy="3707846"/>
          </a:xfrm>
        </p:spPr>
        <p:txBody>
          <a:bodyPr/>
          <a:lstStyle/>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VIII - para tratar de interesse particular; </a:t>
            </a:r>
          </a:p>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IX - para aperfeiçoamento profissional ou desenvolvimento acadêmico; </a:t>
            </a:r>
          </a:p>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IX - prêmio por assiduidade; </a:t>
            </a:r>
          </a:p>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X - por luto, em virtude de falecimento de pessoa da família; </a:t>
            </a:r>
          </a:p>
          <a:p>
            <a:pPr algn="just">
              <a:lnSpc>
                <a:spcPct val="107000"/>
              </a:lnSpc>
              <a:spcAft>
                <a:spcPts val="600"/>
              </a:spcAft>
            </a:pPr>
            <a:r>
              <a:rPr lang="pt-BR" sz="2400" dirty="0">
                <a:effectLst/>
                <a:latin typeface="Calibri" panose="020F0502020204030204" pitchFamily="34" charset="0"/>
                <a:ea typeface="Calibri" panose="020F0502020204030204" pitchFamily="34" charset="0"/>
                <a:cs typeface="Times New Roman" panose="02020603050405020304" pitchFamily="18" charset="0"/>
              </a:rPr>
              <a:t>XI – para desempenho de mandato classista. </a:t>
            </a:r>
          </a:p>
          <a:p>
            <a:endParaRPr lang="pt-BR" dirty="0"/>
          </a:p>
        </p:txBody>
      </p:sp>
    </p:spTree>
    <p:extLst>
      <p:ext uri="{BB962C8B-B14F-4D97-AF65-F5344CB8AC3E}">
        <p14:creationId xmlns:p14="http://schemas.microsoft.com/office/powerpoint/2010/main" val="17229212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CDFB7C-CBFF-4CDB-B0AE-16111394F7BA}"/>
              </a:ext>
            </a:extLst>
          </p:cNvPr>
          <p:cNvSpPr>
            <a:spLocks noGrp="1"/>
          </p:cNvSpPr>
          <p:nvPr>
            <p:ph type="title"/>
          </p:nvPr>
        </p:nvSpPr>
        <p:spPr>
          <a:xfrm>
            <a:off x="0" y="804519"/>
            <a:ext cx="12192000" cy="1049235"/>
          </a:xfrm>
        </p:spPr>
        <p:txBody>
          <a:bodyPr>
            <a:normAutofit/>
          </a:bodyPr>
          <a:lstStyle/>
          <a:p>
            <a:pPr algn="ctr"/>
            <a:r>
              <a:rPr lang="pt-BR" sz="2800" dirty="0">
                <a:latin typeface="Calibri" panose="020F0502020204030204" pitchFamily="34" charset="0"/>
                <a:cs typeface="Calibri" panose="020F0502020204030204" pitchFamily="34" charset="0"/>
              </a:rPr>
              <a:t>Da licença para aperfeiçoamento profissional ou desenvolvimento acadêmico (art. 71)</a:t>
            </a:r>
          </a:p>
        </p:txBody>
      </p:sp>
      <p:sp>
        <p:nvSpPr>
          <p:cNvPr id="3" name="Espaço Reservado para Conteúdo 2">
            <a:extLst>
              <a:ext uri="{FF2B5EF4-FFF2-40B4-BE49-F238E27FC236}">
                <a16:creationId xmlns:a16="http://schemas.microsoft.com/office/drawing/2014/main" id="{66A64B59-455D-4802-AE90-8362BE1ADC64}"/>
              </a:ext>
            </a:extLst>
          </p:cNvPr>
          <p:cNvSpPr>
            <a:spLocks noGrp="1"/>
          </p:cNvSpPr>
          <p:nvPr>
            <p:ph idx="1"/>
          </p:nvPr>
        </p:nvSpPr>
        <p:spPr>
          <a:xfrm>
            <a:off x="0" y="2015732"/>
            <a:ext cx="12192000" cy="4037749"/>
          </a:xfrm>
        </p:spPr>
        <p:txBody>
          <a:bodyPr>
            <a:normAutofit/>
          </a:bodyPr>
          <a:lstStyle/>
          <a:p>
            <a:pPr algn="just"/>
            <a:r>
              <a:rPr lang="pt-BR" dirty="0">
                <a:latin typeface="Calibri" panose="020F0502020204030204" pitchFamily="34" charset="0"/>
                <a:cs typeface="Calibri" panose="020F0502020204030204" pitchFamily="34" charset="0"/>
              </a:rPr>
              <a:t>PARA FREQUENTAR CURSOS NAS ÁREAS DE DIREITO, ECONOMIA, ADMINISTRAÇÃO, CONTABILIDADE, ESTATÍSTICA E INFORMÁTICA, NO BRASIL E NO EXTERIOR – DURAÇÃO DE 2 (DOIS) ANOS, PRORROGÁVEL POR ÍGUAL PERÍODO</a:t>
            </a:r>
          </a:p>
          <a:p>
            <a:pPr algn="just"/>
            <a:r>
              <a:rPr lang="pt-BR" dirty="0">
                <a:latin typeface="Calibri" panose="020F0502020204030204" pitchFamily="34" charset="0"/>
                <a:cs typeface="Calibri" panose="020F0502020204030204" pitchFamily="34" charset="0"/>
              </a:rPr>
              <a:t>PARTICIPAR DE CONGRESSOS, SEMINÁRIOS E TREINAMENTOS VOLTADOS AO APERFEIÇOAMENTO PROFISSIONAL – DURAÇÃO DE 30 (TRINTA) DIAS</a:t>
            </a:r>
          </a:p>
          <a:p>
            <a:pPr algn="just"/>
            <a:r>
              <a:rPr lang="pt-BR" dirty="0">
                <a:latin typeface="Calibri" panose="020F0502020204030204" pitchFamily="34" charset="0"/>
                <a:cs typeface="Calibri" panose="020F0502020204030204" pitchFamily="34" charset="0"/>
              </a:rPr>
              <a:t>DIREITO À PERCEPÇÃO INTEGRAL DA REMUNERAÇÃO DURANTE A LICENÇA</a:t>
            </a:r>
          </a:p>
          <a:p>
            <a:pPr algn="just"/>
            <a:r>
              <a:rPr lang="pt-BR" dirty="0">
                <a:latin typeface="Calibri" panose="020F0502020204030204" pitchFamily="34" charset="0"/>
                <a:cs typeface="Calibri" panose="020F0502020204030204" pitchFamily="34" charset="0"/>
              </a:rPr>
              <a:t>REGRAS ADICIONAIS SERÃO POSTAS EM ATO NORMATIVO DO CONSELHO SUPERIOR DA ADMINISTRAÇÃO TRIBUTÁRIA</a:t>
            </a:r>
          </a:p>
          <a:p>
            <a:pPr algn="just"/>
            <a:r>
              <a:rPr lang="pt-BR" dirty="0">
                <a:latin typeface="Calibri" panose="020F0502020204030204" pitchFamily="34" charset="0"/>
                <a:cs typeface="Calibri" panose="020F0502020204030204" pitchFamily="34" charset="0"/>
              </a:rPr>
              <a:t>CONCESSÃO POR ATO DO SECRETÁRIO DE ESTADO DA TRIBUTAÇÃO, APÓS ANÁLISE E DELIBERAÇÃO DO CONSELHO SUPERIOR DA ADMINISTRAÇÃO TRIBUTÁRIA</a:t>
            </a:r>
          </a:p>
          <a:p>
            <a:pPr algn="just"/>
            <a:endParaRPr lang="pt-BR" dirty="0"/>
          </a:p>
        </p:txBody>
      </p:sp>
    </p:spTree>
    <p:extLst>
      <p:ext uri="{BB962C8B-B14F-4D97-AF65-F5344CB8AC3E}">
        <p14:creationId xmlns:p14="http://schemas.microsoft.com/office/powerpoint/2010/main" val="9143578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2BFA89-5AAC-4009-B416-CD0DD8D7440A}"/>
              </a:ext>
            </a:extLst>
          </p:cNvPr>
          <p:cNvSpPr>
            <a:spLocks noGrp="1"/>
          </p:cNvSpPr>
          <p:nvPr>
            <p:ph type="title"/>
          </p:nvPr>
        </p:nvSpPr>
        <p:spPr>
          <a:xfrm>
            <a:off x="0" y="804519"/>
            <a:ext cx="12192000" cy="1049235"/>
          </a:xfrm>
        </p:spPr>
        <p:txBody>
          <a:bodyPr>
            <a:normAutofit/>
          </a:bodyPr>
          <a:lstStyle/>
          <a:p>
            <a:pPr algn="ctr"/>
            <a:r>
              <a:rPr lang="pt-BR" sz="2800" dirty="0">
                <a:latin typeface="Calibri" panose="020F0502020204030204" pitchFamily="34" charset="0"/>
                <a:cs typeface="Calibri" panose="020F0502020204030204" pitchFamily="34" charset="0"/>
              </a:rPr>
              <a:t>LICENÇA-PRÊMIO POR ASSIDUIDADE (ART. 72)</a:t>
            </a:r>
          </a:p>
        </p:txBody>
      </p:sp>
      <p:sp>
        <p:nvSpPr>
          <p:cNvPr id="3" name="Espaço Reservado para Conteúdo 2">
            <a:extLst>
              <a:ext uri="{FF2B5EF4-FFF2-40B4-BE49-F238E27FC236}">
                <a16:creationId xmlns:a16="http://schemas.microsoft.com/office/drawing/2014/main" id="{7DEF05A6-A48A-4E38-8ADB-F82D83258036}"/>
              </a:ext>
            </a:extLst>
          </p:cNvPr>
          <p:cNvSpPr>
            <a:spLocks noGrp="1"/>
          </p:cNvSpPr>
          <p:nvPr>
            <p:ph idx="1"/>
          </p:nvPr>
        </p:nvSpPr>
        <p:spPr>
          <a:xfrm>
            <a:off x="0" y="2015732"/>
            <a:ext cx="12192000" cy="3881485"/>
          </a:xfrm>
        </p:spPr>
        <p:txBody>
          <a:bodyPr/>
          <a:lstStyle/>
          <a:p>
            <a:pPr algn="just"/>
            <a:endParaRPr lang="pt-BR" dirty="0"/>
          </a:p>
          <a:p>
            <a:pPr algn="just"/>
            <a:r>
              <a:rPr lang="pt-BR" sz="2400" dirty="0">
                <a:latin typeface="Calibri" panose="020F0502020204030204" pitchFamily="34" charset="0"/>
                <a:cs typeface="Calibri" panose="020F0502020204030204" pitchFamily="34" charset="0"/>
              </a:rPr>
              <a:t>POSSIBILIDADE DE CONVERSÃO DA LICENÇA-PRÊMIO NÃO GOZADA EM PECÚNIA EM DECORRÊNCIA DE REQUERIMENTO, APOSENTADORIA OU ÓBITO DO AFRE</a:t>
            </a:r>
          </a:p>
          <a:p>
            <a:pPr algn="just"/>
            <a:endParaRPr lang="pt-BR" sz="2400" dirty="0">
              <a:latin typeface="Calibri" panose="020F0502020204030204" pitchFamily="34" charset="0"/>
              <a:cs typeface="Calibri" panose="020F0502020204030204" pitchFamily="34" charset="0"/>
            </a:endParaRPr>
          </a:p>
          <a:p>
            <a:pPr algn="just"/>
            <a:r>
              <a:rPr lang="pt-BR" sz="2400" dirty="0">
                <a:latin typeface="Calibri" panose="020F0502020204030204" pitchFamily="34" charset="0"/>
                <a:cs typeface="Calibri" panose="020F0502020204030204" pitchFamily="34" charset="0"/>
              </a:rPr>
              <a:t>POSSIBILIDADE DE SUSPENSÃO DO PERÍODO AQUISITIVO DA LICENÇA-PRÊMIO NOS CASOS DE LICENÇA POR MOTIVO DE DOENÇA EM PESSOA DA FAMÍLIA E DE AFASTAMENTO PARA ACOMPANHAMENTO DE CÔNJUGE</a:t>
            </a:r>
          </a:p>
          <a:p>
            <a:pPr algn="just"/>
            <a:endParaRPr lang="pt-BR" dirty="0"/>
          </a:p>
          <a:p>
            <a:endParaRPr lang="pt-BR" dirty="0"/>
          </a:p>
        </p:txBody>
      </p:sp>
    </p:spTree>
    <p:extLst>
      <p:ext uri="{BB962C8B-B14F-4D97-AF65-F5344CB8AC3E}">
        <p14:creationId xmlns:p14="http://schemas.microsoft.com/office/powerpoint/2010/main" val="5822115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0E0BE2-E538-40DA-9EFA-18506BCB03D6}"/>
              </a:ext>
            </a:extLst>
          </p:cNvPr>
          <p:cNvSpPr>
            <a:spLocks noGrp="1"/>
          </p:cNvSpPr>
          <p:nvPr>
            <p:ph type="title"/>
          </p:nvPr>
        </p:nvSpPr>
        <p:spPr>
          <a:xfrm>
            <a:off x="1" y="848139"/>
            <a:ext cx="12192000" cy="1068133"/>
          </a:xfrm>
        </p:spPr>
        <p:txBody>
          <a:bodyPr>
            <a:noAutofit/>
          </a:bodyPr>
          <a:lstStyle/>
          <a:p>
            <a:pPr algn="ctr"/>
            <a:r>
              <a:rPr lang="pt-BR" sz="2800" dirty="0">
                <a:latin typeface="Calibri" panose="020F0502020204030204" pitchFamily="34" charset="0"/>
                <a:cs typeface="Calibri" panose="020F0502020204030204" pitchFamily="34" charset="0"/>
              </a:rPr>
              <a:t>DA LICENÇA POR LUTO, EM VIRTUDE DE FALECIMENTO DE PESSOA DA FAMÍLIA (ART. 73)</a:t>
            </a:r>
          </a:p>
        </p:txBody>
      </p:sp>
      <p:sp>
        <p:nvSpPr>
          <p:cNvPr id="3" name="Espaço Reservado para Conteúdo 2">
            <a:extLst>
              <a:ext uri="{FF2B5EF4-FFF2-40B4-BE49-F238E27FC236}">
                <a16:creationId xmlns:a16="http://schemas.microsoft.com/office/drawing/2014/main" id="{E1CFE603-101B-4C83-AD95-CB4C5EE5F055}"/>
              </a:ext>
            </a:extLst>
          </p:cNvPr>
          <p:cNvSpPr>
            <a:spLocks noGrp="1"/>
          </p:cNvSpPr>
          <p:nvPr>
            <p:ph idx="1"/>
          </p:nvPr>
        </p:nvSpPr>
        <p:spPr>
          <a:xfrm>
            <a:off x="0" y="2015732"/>
            <a:ext cx="12192000" cy="3450613"/>
          </a:xfrm>
        </p:spPr>
        <p:txBody>
          <a:bodyPr/>
          <a:lstStyle/>
          <a:p>
            <a:endParaRPr lang="pt-BR" dirty="0"/>
          </a:p>
          <a:p>
            <a:r>
              <a:rPr lang="pt-BR" sz="2400" dirty="0">
                <a:latin typeface="Calibri" panose="020F0502020204030204" pitchFamily="34" charset="0"/>
                <a:cs typeface="Calibri" panose="020F0502020204030204" pitchFamily="34" charset="0"/>
              </a:rPr>
              <a:t>LICENÇA COM DURAÇÃO DE 8 (OITO) DIAS</a:t>
            </a:r>
          </a:p>
          <a:p>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ÓBITO DE PARENTE ATÉ O TERCEIRO GRAU</a:t>
            </a:r>
          </a:p>
        </p:txBody>
      </p:sp>
    </p:spTree>
    <p:extLst>
      <p:ext uri="{BB962C8B-B14F-4D97-AF65-F5344CB8AC3E}">
        <p14:creationId xmlns:p14="http://schemas.microsoft.com/office/powerpoint/2010/main" val="11719515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5DFD1-7F98-4934-B55B-E7809571175C}"/>
              </a:ext>
            </a:extLst>
          </p:cNvPr>
          <p:cNvSpPr>
            <a:spLocks noGrp="1"/>
          </p:cNvSpPr>
          <p:nvPr>
            <p:ph type="title"/>
          </p:nvPr>
        </p:nvSpPr>
        <p:spPr>
          <a:xfrm>
            <a:off x="0" y="804519"/>
            <a:ext cx="12191999" cy="1049235"/>
          </a:xfrm>
        </p:spPr>
        <p:txBody>
          <a:bodyPr>
            <a:normAutofit/>
          </a:bodyPr>
          <a:lstStyle/>
          <a:p>
            <a:pPr algn="ctr"/>
            <a:r>
              <a:rPr lang="pt-BR" sz="2800" dirty="0">
                <a:latin typeface="Calibri" panose="020F0502020204030204" pitchFamily="34" charset="0"/>
                <a:cs typeface="Calibri" panose="020F0502020204030204" pitchFamily="34" charset="0"/>
              </a:rPr>
              <a:t>DA LICENÇA PARA DESEMPENHO DE MANDATO CLASSISTA (ART. 74)</a:t>
            </a:r>
          </a:p>
        </p:txBody>
      </p:sp>
      <p:sp>
        <p:nvSpPr>
          <p:cNvPr id="3" name="Espaço Reservado para Conteúdo 2">
            <a:extLst>
              <a:ext uri="{FF2B5EF4-FFF2-40B4-BE49-F238E27FC236}">
                <a16:creationId xmlns:a16="http://schemas.microsoft.com/office/drawing/2014/main" id="{229CC80A-184C-4BDC-9FEB-724060B50214}"/>
              </a:ext>
            </a:extLst>
          </p:cNvPr>
          <p:cNvSpPr>
            <a:spLocks noGrp="1"/>
          </p:cNvSpPr>
          <p:nvPr>
            <p:ph idx="1"/>
          </p:nvPr>
        </p:nvSpPr>
        <p:spPr>
          <a:xfrm>
            <a:off x="1" y="2411896"/>
            <a:ext cx="12191998" cy="3641585"/>
          </a:xfrm>
        </p:spPr>
        <p:txBody>
          <a:bodyPr>
            <a:normAutofit/>
          </a:bodyPr>
          <a:lstStyle/>
          <a:p>
            <a:pPr algn="just"/>
            <a:r>
              <a:rPr lang="pt-BR" sz="2400" dirty="0">
                <a:latin typeface="Calibri" panose="020F0502020204030204" pitchFamily="34" charset="0"/>
                <a:cs typeface="Calibri" panose="020F0502020204030204" pitchFamily="34" charset="0"/>
              </a:rPr>
              <a:t>CARGOS DE DIREÇÃO EM ENTIDADE SINDICAL,  FEDERATIVA, CONFEDERATIVA E ASSOCIAÇÃO DE CLASSE</a:t>
            </a:r>
          </a:p>
          <a:p>
            <a:pPr algn="just"/>
            <a:r>
              <a:rPr lang="pt-BR" sz="2400" dirty="0">
                <a:latin typeface="Calibri" panose="020F0502020204030204" pitchFamily="34" charset="0"/>
                <a:cs typeface="Calibri" panose="020F0502020204030204" pitchFamily="34" charset="0"/>
              </a:rPr>
              <a:t>PREVISÃO DE LICENÇA DE 3 (TRÊS) E DE 1 (UM) AFRE, RESPECTIVAMENTE, QUANTO À ENTIDADE SINDICAL E DEMAIS INSTITUIÇÕES</a:t>
            </a:r>
          </a:p>
          <a:p>
            <a:pPr algn="just"/>
            <a:r>
              <a:rPr lang="pt-BR" sz="2400" dirty="0">
                <a:latin typeface="Calibri" panose="020F0502020204030204" pitchFamily="34" charset="0"/>
                <a:cs typeface="Calibri" panose="020F0502020204030204" pitchFamily="34" charset="0"/>
              </a:rPr>
              <a:t>LICENÇA COM PRAZO DE DURAÇÃO ÍGUAL A DO MANDATO CLASSISTA, PRORROGÁVEL, EM CASO DE REELEIÇÃO, POR UMA ÚNICA VEZ.</a:t>
            </a:r>
          </a:p>
        </p:txBody>
      </p:sp>
    </p:spTree>
    <p:extLst>
      <p:ext uri="{BB962C8B-B14F-4D97-AF65-F5344CB8AC3E}">
        <p14:creationId xmlns:p14="http://schemas.microsoft.com/office/powerpoint/2010/main" val="3485328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F5A9F0-B1B4-4759-9E39-8EB1FCF0E333}"/>
              </a:ext>
            </a:extLst>
          </p:cNvPr>
          <p:cNvSpPr>
            <a:spLocks noGrp="1"/>
          </p:cNvSpPr>
          <p:nvPr>
            <p:ph type="title"/>
          </p:nvPr>
        </p:nvSpPr>
        <p:spPr>
          <a:xfrm>
            <a:off x="530087" y="1046922"/>
            <a:ext cx="11131826" cy="806832"/>
          </a:xfrm>
        </p:spPr>
        <p:txBody>
          <a:bodyPr>
            <a:normAutofit/>
          </a:bodyPr>
          <a:lstStyle/>
          <a:p>
            <a:pPr algn="ctr"/>
            <a:r>
              <a:rPr lang="pt-BR" sz="2800" dirty="0">
                <a:latin typeface="Calibri" panose="020F0502020204030204" pitchFamily="34" charset="0"/>
                <a:cs typeface="Calibri" panose="020F0502020204030204" pitchFamily="34" charset="0"/>
              </a:rPr>
              <a:t>OBJETIVOS DO PLOAT NA VISÃO DA COMISSÃO SINDICAL</a:t>
            </a:r>
          </a:p>
        </p:txBody>
      </p:sp>
      <p:sp>
        <p:nvSpPr>
          <p:cNvPr id="3" name="Espaço Reservado para Conteúdo 2">
            <a:extLst>
              <a:ext uri="{FF2B5EF4-FFF2-40B4-BE49-F238E27FC236}">
                <a16:creationId xmlns:a16="http://schemas.microsoft.com/office/drawing/2014/main" id="{12948A74-6E90-41C7-9F97-4EB80CF97A5D}"/>
              </a:ext>
            </a:extLst>
          </p:cNvPr>
          <p:cNvSpPr>
            <a:spLocks noGrp="1"/>
          </p:cNvSpPr>
          <p:nvPr>
            <p:ph idx="1"/>
          </p:nvPr>
        </p:nvSpPr>
        <p:spPr>
          <a:xfrm>
            <a:off x="530087" y="2001078"/>
            <a:ext cx="11131826" cy="3498574"/>
          </a:xfrm>
        </p:spPr>
        <p:txBody>
          <a:bodyPr>
            <a:normAutofit/>
          </a:bodyPr>
          <a:lstStyle/>
          <a:p>
            <a:endParaRPr lang="pt-BR" dirty="0"/>
          </a:p>
          <a:p>
            <a:r>
              <a:rPr lang="pt-BR" sz="2600" dirty="0">
                <a:latin typeface="Calibri" panose="020F0502020204030204" pitchFamily="34" charset="0"/>
                <a:cs typeface="Calibri" panose="020F0502020204030204" pitchFamily="34" charset="0"/>
              </a:rPr>
              <a:t>FORTALECIMENTO INSTITUCIONAL DO ÓRGÃO OPERADOR (SET)</a:t>
            </a:r>
          </a:p>
          <a:p>
            <a:endParaRPr lang="pt-BR" sz="2600" dirty="0">
              <a:latin typeface="Calibri" panose="020F0502020204030204" pitchFamily="34" charset="0"/>
              <a:cs typeface="Calibri" panose="020F0502020204030204" pitchFamily="34" charset="0"/>
            </a:endParaRPr>
          </a:p>
          <a:p>
            <a:r>
              <a:rPr lang="pt-BR" sz="2600" dirty="0">
                <a:latin typeface="Calibri" panose="020F0502020204030204" pitchFamily="34" charset="0"/>
                <a:cs typeface="Calibri" panose="020F0502020204030204" pitchFamily="34" charset="0"/>
              </a:rPr>
              <a:t>VALORIZAÇÃO FUNCIONAL DOS AUDITORES FISCAIS </a:t>
            </a:r>
          </a:p>
          <a:p>
            <a:endParaRPr lang="pt-BR" sz="2600" dirty="0">
              <a:latin typeface="Calibri" panose="020F0502020204030204" pitchFamily="34" charset="0"/>
              <a:cs typeface="Calibri" panose="020F0502020204030204" pitchFamily="34" charset="0"/>
            </a:endParaRPr>
          </a:p>
          <a:p>
            <a:r>
              <a:rPr lang="pt-BR" sz="2600" dirty="0">
                <a:latin typeface="Calibri" panose="020F0502020204030204" pitchFamily="34" charset="0"/>
                <a:cs typeface="Calibri" panose="020F0502020204030204" pitchFamily="34" charset="0"/>
              </a:rPr>
              <a:t>PROMOÇÃO DE SEGURANÇA JURÍDICA</a:t>
            </a:r>
          </a:p>
          <a:p>
            <a:endParaRPr lang="pt-BR" sz="2400" dirty="0"/>
          </a:p>
          <a:p>
            <a:endParaRPr lang="pt-BR" dirty="0"/>
          </a:p>
        </p:txBody>
      </p:sp>
    </p:spTree>
    <p:extLst>
      <p:ext uri="{BB962C8B-B14F-4D97-AF65-F5344CB8AC3E}">
        <p14:creationId xmlns:p14="http://schemas.microsoft.com/office/powerpoint/2010/main" val="4127849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4CFBD5-A075-45C4-9537-A36D99E0EC32}"/>
              </a:ext>
            </a:extLst>
          </p:cNvPr>
          <p:cNvSpPr>
            <a:spLocks noGrp="1"/>
          </p:cNvSpPr>
          <p:nvPr>
            <p:ph type="title"/>
          </p:nvPr>
        </p:nvSpPr>
        <p:spPr>
          <a:xfrm>
            <a:off x="0" y="804519"/>
            <a:ext cx="12191999" cy="1049235"/>
          </a:xfrm>
        </p:spPr>
        <p:txBody>
          <a:bodyPr>
            <a:normAutofit/>
          </a:bodyPr>
          <a:lstStyle/>
          <a:p>
            <a:pPr algn="ctr"/>
            <a:r>
              <a:rPr lang="pt-BR" sz="2800" dirty="0">
                <a:latin typeface="Calibri" panose="020F0502020204030204" pitchFamily="34" charset="0"/>
                <a:cs typeface="Calibri" panose="020F0502020204030204" pitchFamily="34" charset="0"/>
              </a:rPr>
              <a:t>DA DISCIPLINA</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DISTRIBUIÇÃO TOPOLÓGICA DO TEMA</a:t>
            </a:r>
          </a:p>
        </p:txBody>
      </p:sp>
      <p:sp>
        <p:nvSpPr>
          <p:cNvPr id="3" name="Espaço Reservado para Conteúdo 2">
            <a:extLst>
              <a:ext uri="{FF2B5EF4-FFF2-40B4-BE49-F238E27FC236}">
                <a16:creationId xmlns:a16="http://schemas.microsoft.com/office/drawing/2014/main" id="{1CD6732A-62C8-4F8F-8B95-DD74D02FB644}"/>
              </a:ext>
            </a:extLst>
          </p:cNvPr>
          <p:cNvSpPr>
            <a:spLocks noGrp="1"/>
          </p:cNvSpPr>
          <p:nvPr>
            <p:ph idx="1"/>
          </p:nvPr>
        </p:nvSpPr>
        <p:spPr>
          <a:xfrm>
            <a:off x="1" y="1853754"/>
            <a:ext cx="12191998" cy="4199727"/>
          </a:xfrm>
        </p:spPr>
        <p:txBody>
          <a:bodyPr>
            <a:noAutofit/>
          </a:bodyPr>
          <a:lstStyle/>
          <a:p>
            <a:r>
              <a:rPr lang="pt-BR" sz="1700" dirty="0">
                <a:latin typeface="Calibri" panose="020F0502020204030204" pitchFamily="34" charset="0"/>
                <a:cs typeface="Calibri" panose="020F0502020204030204" pitchFamily="34" charset="0"/>
              </a:rPr>
              <a:t>DOS DEVERES</a:t>
            </a:r>
          </a:p>
          <a:p>
            <a:r>
              <a:rPr lang="pt-BR" sz="1700" dirty="0">
                <a:latin typeface="Calibri" panose="020F0502020204030204" pitchFamily="34" charset="0"/>
                <a:cs typeface="Calibri" panose="020F0502020204030204" pitchFamily="34" charset="0"/>
              </a:rPr>
              <a:t>DAS VEDAÇÕES</a:t>
            </a:r>
          </a:p>
          <a:p>
            <a:r>
              <a:rPr lang="pt-BR" sz="1700" dirty="0">
                <a:latin typeface="Calibri" panose="020F0502020204030204" pitchFamily="34" charset="0"/>
                <a:cs typeface="Calibri" panose="020F0502020204030204" pitchFamily="34" charset="0"/>
              </a:rPr>
              <a:t>DOS IMPEDIMENTOS</a:t>
            </a:r>
          </a:p>
          <a:p>
            <a:r>
              <a:rPr lang="pt-BR" sz="1700" dirty="0">
                <a:latin typeface="Calibri" panose="020F0502020204030204" pitchFamily="34" charset="0"/>
                <a:cs typeface="Calibri" panose="020F0502020204030204" pitchFamily="34" charset="0"/>
              </a:rPr>
              <a:t>DO REGIME DISCIPLINAR:</a:t>
            </a:r>
          </a:p>
          <a:p>
            <a:r>
              <a:rPr lang="pt-BR" sz="1700" dirty="0">
                <a:latin typeface="Calibri" panose="020F0502020204030204" pitchFamily="34" charset="0"/>
                <a:cs typeface="Calibri" panose="020F0502020204030204" pitchFamily="34" charset="0"/>
              </a:rPr>
              <a:t>I – DAS FALTAS E DAS PENALIDADES</a:t>
            </a:r>
          </a:p>
          <a:p>
            <a:r>
              <a:rPr lang="pt-BR" sz="1700" dirty="0">
                <a:latin typeface="Calibri" panose="020F0502020204030204" pitchFamily="34" charset="0"/>
                <a:cs typeface="Calibri" panose="020F0502020204030204" pitchFamily="34" charset="0"/>
              </a:rPr>
              <a:t>II - DA APURAÇÃO DISCIPLINAR:</a:t>
            </a:r>
          </a:p>
          <a:p>
            <a:r>
              <a:rPr lang="pt-BR" sz="1700" dirty="0">
                <a:latin typeface="Calibri" panose="020F0502020204030204" pitchFamily="34" charset="0"/>
                <a:cs typeface="Calibri" panose="020F0502020204030204" pitchFamily="34" charset="0"/>
              </a:rPr>
              <a:t>II.I – DA SINDICÂNCIA INVESTIGATIVA</a:t>
            </a:r>
          </a:p>
          <a:p>
            <a:r>
              <a:rPr lang="pt-BR" sz="1700" dirty="0">
                <a:latin typeface="Calibri" panose="020F0502020204030204" pitchFamily="34" charset="0"/>
                <a:cs typeface="Calibri" panose="020F0502020204030204" pitchFamily="34" charset="0"/>
              </a:rPr>
              <a:t>II.II – DAS REGRAS GERAIS DA SINDICÂNCIA ACUSATÓRIA E DO PROCESSO ADMINISTRATIVO DISCIPLINAR</a:t>
            </a:r>
          </a:p>
          <a:p>
            <a:r>
              <a:rPr lang="pt-BR" sz="1700" dirty="0">
                <a:latin typeface="Calibri" panose="020F0502020204030204" pitchFamily="34" charset="0"/>
                <a:cs typeface="Calibri" panose="020F0502020204030204" pitchFamily="34" charset="0"/>
              </a:rPr>
              <a:t>II.III – DA SINDICÂNCIA ACUSATÓRIA</a:t>
            </a:r>
          </a:p>
          <a:p>
            <a:r>
              <a:rPr lang="pt-BR" sz="1700" dirty="0">
                <a:latin typeface="Calibri" panose="020F0502020204030204" pitchFamily="34" charset="0"/>
                <a:cs typeface="Calibri" panose="020F0502020204030204" pitchFamily="34" charset="0"/>
              </a:rPr>
              <a:t>II.IV – DO PROCESSO ADMINISTRATIVO DISCIPLINAR</a:t>
            </a:r>
          </a:p>
        </p:txBody>
      </p:sp>
    </p:spTree>
    <p:extLst>
      <p:ext uri="{BB962C8B-B14F-4D97-AF65-F5344CB8AC3E}">
        <p14:creationId xmlns:p14="http://schemas.microsoft.com/office/powerpoint/2010/main" val="12857001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3BE0AD-2922-4BE7-9F4C-4A3D14456D53}"/>
              </a:ext>
            </a:extLst>
          </p:cNvPr>
          <p:cNvSpPr>
            <a:spLocks noGrp="1"/>
          </p:cNvSpPr>
          <p:nvPr>
            <p:ph type="title"/>
          </p:nvPr>
        </p:nvSpPr>
        <p:spPr>
          <a:xfrm>
            <a:off x="0" y="804519"/>
            <a:ext cx="12191999" cy="1049235"/>
          </a:xfrm>
        </p:spPr>
        <p:txBody>
          <a:bodyPr>
            <a:normAutofit/>
          </a:bodyPr>
          <a:lstStyle/>
          <a:p>
            <a:pPr algn="ctr"/>
            <a:r>
              <a:rPr lang="pt-BR" sz="2800" dirty="0">
                <a:latin typeface="Calibri" panose="020F0502020204030204" pitchFamily="34" charset="0"/>
                <a:cs typeface="Calibri" panose="020F0502020204030204" pitchFamily="34" charset="0"/>
              </a:rPr>
              <a:t>DA DISCIPLINA</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DOS DEVERES (ART. 75)</a:t>
            </a:r>
          </a:p>
        </p:txBody>
      </p:sp>
      <p:sp>
        <p:nvSpPr>
          <p:cNvPr id="3" name="Espaço Reservado para Conteúdo 2">
            <a:extLst>
              <a:ext uri="{FF2B5EF4-FFF2-40B4-BE49-F238E27FC236}">
                <a16:creationId xmlns:a16="http://schemas.microsoft.com/office/drawing/2014/main" id="{9C5A9179-8E95-4A91-9AE6-C260B687992A}"/>
              </a:ext>
            </a:extLst>
          </p:cNvPr>
          <p:cNvSpPr>
            <a:spLocks noGrp="1"/>
          </p:cNvSpPr>
          <p:nvPr>
            <p:ph idx="1"/>
          </p:nvPr>
        </p:nvSpPr>
        <p:spPr>
          <a:xfrm>
            <a:off x="132523" y="2015732"/>
            <a:ext cx="12059476" cy="4037749"/>
          </a:xfrm>
        </p:spPr>
        <p:txBody>
          <a:bodyPr>
            <a:normAutofit lnSpcReduction="10000"/>
          </a:bodyPr>
          <a:lstStyle/>
          <a:p>
            <a:pPr algn="just">
              <a:lnSpc>
                <a:spcPct val="107000"/>
              </a:lnSpc>
              <a:spcAft>
                <a:spcPts val="600"/>
              </a:spcAft>
            </a:pPr>
            <a:r>
              <a:rPr lang="pt-BR" dirty="0">
                <a:effectLst/>
                <a:latin typeface="Calibri" panose="020F0502020204030204" pitchFamily="34" charset="0"/>
                <a:ea typeface="Calibri" panose="020F0502020204030204" pitchFamily="34" charset="0"/>
                <a:cs typeface="Times New Roman" panose="02020603050405020304" pitchFamily="18" charset="0"/>
              </a:rPr>
              <a:t>I - dar cumprimento à legislação relativa aos tributos estaduais e nesse sentido informar e orientar os contribuintes e demais pessoas naturais ou jurídicas sujeitas a suas normas; </a:t>
            </a:r>
          </a:p>
          <a:p>
            <a:pPr algn="just">
              <a:lnSpc>
                <a:spcPct val="107000"/>
              </a:lnSpc>
              <a:spcAft>
                <a:spcPts val="600"/>
              </a:spcAft>
            </a:pPr>
            <a:r>
              <a:rPr lang="pt-BR"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II - manter conduta profissional compatível com a dignidade do cargo, função pública e a moralidade administrativa; </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dirty="0">
                <a:effectLst/>
                <a:latin typeface="Calibri" panose="020F0502020204030204" pitchFamily="34" charset="0"/>
                <a:ea typeface="Calibri" panose="020F0502020204030204" pitchFamily="34" charset="0"/>
                <a:cs typeface="Times New Roman" panose="02020603050405020304" pitchFamily="18" charset="0"/>
              </a:rPr>
              <a:t>III - tratar as pessoas com urbanidade, no desempenho das atribuições funcionais, prestando as informações e orientações pertinentes; </a:t>
            </a:r>
          </a:p>
          <a:p>
            <a:pPr algn="just">
              <a:lnSpc>
                <a:spcPct val="107000"/>
              </a:lnSpc>
              <a:spcAft>
                <a:spcPts val="600"/>
              </a:spcAft>
            </a:pPr>
            <a:r>
              <a:rPr lang="pt-BR" dirty="0">
                <a:effectLst/>
                <a:latin typeface="Calibri" panose="020F0502020204030204" pitchFamily="34" charset="0"/>
                <a:ea typeface="Calibri" panose="020F0502020204030204" pitchFamily="34" charset="0"/>
                <a:cs typeface="Times New Roman" panose="02020603050405020304" pitchFamily="18" charset="0"/>
              </a:rPr>
              <a:t>IV - declarar-se impedido ou suspeito, nas hipóteses previstas em lei;</a:t>
            </a:r>
          </a:p>
          <a:p>
            <a:pPr algn="just">
              <a:lnSpc>
                <a:spcPct val="107000"/>
              </a:lnSpc>
              <a:spcAft>
                <a:spcPts val="600"/>
              </a:spcAft>
            </a:pPr>
            <a:r>
              <a:rPr lang="pt-BR" dirty="0">
                <a:effectLst/>
                <a:latin typeface="Calibri" panose="020F0502020204030204" pitchFamily="34" charset="0"/>
                <a:ea typeface="Calibri" panose="020F0502020204030204" pitchFamily="34" charset="0"/>
                <a:cs typeface="Calibri" panose="020F0502020204030204" pitchFamily="34" charset="0"/>
              </a:rPr>
              <a:t>V - desempenhar com zelo e justiça as atividades decorrentes das atribuições imputadas a seu cargo;</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dirty="0">
                <a:effectLst/>
                <a:latin typeface="Calibri" panose="020F0502020204030204" pitchFamily="34" charset="0"/>
                <a:ea typeface="Calibri" panose="020F0502020204030204" pitchFamily="34" charset="0"/>
                <a:cs typeface="Calibri" panose="020F0502020204030204" pitchFamily="34" charset="0"/>
              </a:rPr>
              <a:t>VI - zelar pelo fiel cumprimento de suas funções e pela correta aplicação da legislação pertinente;</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31428771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69C8A1-565B-4E1F-AD67-0DB9288B30BD}"/>
              </a:ext>
            </a:extLst>
          </p:cNvPr>
          <p:cNvSpPr>
            <a:spLocks noGrp="1"/>
          </p:cNvSpPr>
          <p:nvPr>
            <p:ph type="title"/>
          </p:nvPr>
        </p:nvSpPr>
        <p:spPr>
          <a:xfrm>
            <a:off x="0" y="804519"/>
            <a:ext cx="12191999" cy="1049235"/>
          </a:xfrm>
        </p:spPr>
        <p:txBody>
          <a:bodyPr>
            <a:normAutofit/>
          </a:bodyPr>
          <a:lstStyle/>
          <a:p>
            <a:pPr algn="ctr"/>
            <a:r>
              <a:rPr lang="pt-BR" sz="2800" dirty="0">
                <a:latin typeface="Calibri" panose="020F0502020204030204" pitchFamily="34" charset="0"/>
                <a:cs typeface="Calibri" panose="020F0502020204030204" pitchFamily="34" charset="0"/>
              </a:rPr>
              <a:t>DA DISCIPLINA</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DOS DEVERES (ART. 75)</a:t>
            </a:r>
            <a:endParaRPr lang="pt-BR" sz="2800" dirty="0"/>
          </a:p>
        </p:txBody>
      </p:sp>
      <p:sp>
        <p:nvSpPr>
          <p:cNvPr id="3" name="Espaço Reservado para Conteúdo 2">
            <a:extLst>
              <a:ext uri="{FF2B5EF4-FFF2-40B4-BE49-F238E27FC236}">
                <a16:creationId xmlns:a16="http://schemas.microsoft.com/office/drawing/2014/main" id="{4CDDE183-97CD-45DE-9E31-3578178FECEA}"/>
              </a:ext>
            </a:extLst>
          </p:cNvPr>
          <p:cNvSpPr>
            <a:spLocks noGrp="1"/>
          </p:cNvSpPr>
          <p:nvPr>
            <p:ph idx="1"/>
          </p:nvPr>
        </p:nvSpPr>
        <p:spPr>
          <a:xfrm>
            <a:off x="0" y="2015732"/>
            <a:ext cx="12191999" cy="4037749"/>
          </a:xfrm>
        </p:spPr>
        <p:txBody>
          <a:bodyPr/>
          <a:lstStyle/>
          <a:p>
            <a:pPr marL="270510" indent="0">
              <a:lnSpc>
                <a:spcPct val="107000"/>
              </a:lnSpc>
              <a:spcAft>
                <a:spcPts val="800"/>
              </a:spcAft>
              <a:buNone/>
            </a:pPr>
            <a:r>
              <a:rPr lang="pt-BR" dirty="0">
                <a:effectLst/>
                <a:latin typeface="Calibri" panose="020F0502020204030204" pitchFamily="34" charset="0"/>
                <a:ea typeface="Calibri" panose="020F0502020204030204" pitchFamily="34" charset="0"/>
                <a:cs typeface="Calibri" panose="020F0502020204030204" pitchFamily="34" charset="0"/>
              </a:rPr>
              <a:t>VII -  ser leal à Administração Tributária;</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marL="270510" indent="0">
              <a:lnSpc>
                <a:spcPct val="107000"/>
              </a:lnSpc>
              <a:spcAft>
                <a:spcPts val="800"/>
              </a:spcAft>
              <a:buNone/>
            </a:pPr>
            <a:r>
              <a:rPr lang="pt-BR" dirty="0">
                <a:effectLst/>
                <a:latin typeface="Calibri" panose="020F0502020204030204" pitchFamily="34" charset="0"/>
                <a:ea typeface="Calibri" panose="020F0502020204030204" pitchFamily="34" charset="0"/>
                <a:cs typeface="Calibri" panose="020F0502020204030204" pitchFamily="34" charset="0"/>
              </a:rPr>
              <a:t>VIII -  cumprir as ordens superiores, exceto quando manifestamente ilegais;</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dirty="0">
                <a:effectLst/>
                <a:latin typeface="Calibri" panose="020F0502020204030204" pitchFamily="34" charset="0"/>
                <a:ea typeface="Calibri" panose="020F0502020204030204" pitchFamily="34" charset="0"/>
                <a:cs typeface="Calibri" panose="020F0502020204030204" pitchFamily="34" charset="0"/>
              </a:rPr>
              <a:t>IX - observar sigilo funcional e fiscal nos procedimentos em que atuarem e, especialmente, naqueles que envolvam diretamente o interesse da Administração Tributária;</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dirty="0">
                <a:effectLst/>
                <a:latin typeface="Calibri" panose="020F0502020204030204" pitchFamily="34" charset="0"/>
                <a:ea typeface="Calibri" panose="020F0502020204030204" pitchFamily="34" charset="0"/>
                <a:cs typeface="Calibri" panose="020F0502020204030204" pitchFamily="34" charset="0"/>
              </a:rPr>
              <a:t>X - representar à autoridade competente acerca de irregularidade, ilegalidade, abuso de poder ou omissão no cumprimento da lei que ocorra na Administração Tributária e que tenha ciência em razão do cargo; </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dirty="0">
                <a:effectLst/>
                <a:latin typeface="Calibri" panose="020F0502020204030204" pitchFamily="34" charset="0"/>
                <a:ea typeface="Calibri" panose="020F0502020204030204" pitchFamily="34" charset="0"/>
                <a:cs typeface="Calibri" panose="020F0502020204030204" pitchFamily="34" charset="0"/>
              </a:rPr>
              <a:t>XI - buscar o aprimoramento profissional contínuo; e</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dirty="0">
                <a:effectLst/>
                <a:latin typeface="Calibri" panose="020F0502020204030204" pitchFamily="34" charset="0"/>
                <a:ea typeface="Calibri" panose="020F0502020204030204" pitchFamily="34" charset="0"/>
                <a:cs typeface="Calibri" panose="020F0502020204030204" pitchFamily="34" charset="0"/>
              </a:rPr>
              <a:t>XII – prestar declaração de bens e direitos, quando da posse ou sempre que exigido pela Administração Tributária.</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37697262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C5FBEF-334B-4C76-B231-511D6EBEC440}"/>
              </a:ext>
            </a:extLst>
          </p:cNvPr>
          <p:cNvSpPr>
            <a:spLocks noGrp="1"/>
          </p:cNvSpPr>
          <p:nvPr>
            <p:ph type="title"/>
          </p:nvPr>
        </p:nvSpPr>
        <p:spPr>
          <a:xfrm>
            <a:off x="0" y="804519"/>
            <a:ext cx="12191999" cy="1049235"/>
          </a:xfrm>
        </p:spPr>
        <p:txBody>
          <a:bodyPr>
            <a:normAutofit/>
          </a:bodyPr>
          <a:lstStyle/>
          <a:p>
            <a:pPr algn="ctr"/>
            <a:r>
              <a:rPr lang="pt-BR" sz="2800" dirty="0">
                <a:latin typeface="Calibri" panose="020F0502020204030204" pitchFamily="34" charset="0"/>
                <a:cs typeface="Calibri" panose="020F0502020204030204" pitchFamily="34" charset="0"/>
              </a:rPr>
              <a:t>DA DISCIPLINA</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DAS VEDAÇÕES (ART. 75)</a:t>
            </a:r>
            <a:endParaRPr lang="pt-BR" sz="2800" dirty="0"/>
          </a:p>
        </p:txBody>
      </p:sp>
      <p:sp>
        <p:nvSpPr>
          <p:cNvPr id="3" name="Espaço Reservado para Conteúdo 2">
            <a:extLst>
              <a:ext uri="{FF2B5EF4-FFF2-40B4-BE49-F238E27FC236}">
                <a16:creationId xmlns:a16="http://schemas.microsoft.com/office/drawing/2014/main" id="{7AFA2CA2-724B-46D0-B014-7F3EF5C21EC9}"/>
              </a:ext>
            </a:extLst>
          </p:cNvPr>
          <p:cNvSpPr>
            <a:spLocks noGrp="1"/>
          </p:cNvSpPr>
          <p:nvPr>
            <p:ph idx="1"/>
          </p:nvPr>
        </p:nvSpPr>
        <p:spPr>
          <a:xfrm>
            <a:off x="1" y="2015732"/>
            <a:ext cx="12191998" cy="4037749"/>
          </a:xfrm>
        </p:spPr>
        <p:txBody>
          <a:bodyPr>
            <a:normAutofit fontScale="92500" lnSpcReduction="20000"/>
          </a:bodyPr>
          <a:lstStyle/>
          <a:p>
            <a:pPr algn="just">
              <a:lnSpc>
                <a:spcPct val="107000"/>
              </a:lnSpc>
              <a:spcAft>
                <a:spcPts val="600"/>
              </a:spcAft>
            </a:pPr>
            <a:r>
              <a:rPr lang="pt-BR" sz="1900" b="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I </a:t>
            </a:r>
            <a:r>
              <a:rPr lang="pt-BR" sz="1900" dirty="0">
                <a:effectLst/>
                <a:latin typeface="Calibri" panose="020F0502020204030204" pitchFamily="34" charset="0"/>
                <a:ea typeface="Calibri" panose="020F0502020204030204" pitchFamily="34" charset="0"/>
                <a:cs typeface="Times New Roman" panose="02020603050405020304" pitchFamily="18" charset="0"/>
              </a:rPr>
              <a:t>- ausentar-se: </a:t>
            </a:r>
          </a:p>
          <a:p>
            <a:pPr algn="just">
              <a:lnSpc>
                <a:spcPct val="107000"/>
              </a:lnSpc>
              <a:spcAft>
                <a:spcPts val="6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a) do serviço, durante o expediente, sem prévia autorização do chefe imediato; </a:t>
            </a:r>
          </a:p>
          <a:p>
            <a:pPr algn="just">
              <a:lnSpc>
                <a:spcPct val="107000"/>
              </a:lnSpc>
              <a:spcAft>
                <a:spcPts val="6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b) do País, sem autorização do Secretário de Estado da Tributação, salvo em gozo de férias ou de licença-prêmio assiduidade;</a:t>
            </a:r>
          </a:p>
          <a:p>
            <a:pPr algn="just">
              <a:lnSpc>
                <a:spcPct val="107000"/>
              </a:lnSpc>
              <a:spcAft>
                <a:spcPts val="6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II – retirar da repartição, salvo autorização da autoridade competente, no interesse do serviço, qualquer documento ou objeto oficial; </a:t>
            </a:r>
          </a:p>
          <a:p>
            <a:pPr algn="just">
              <a:lnSpc>
                <a:spcPct val="107000"/>
              </a:lnSpc>
              <a:spcAft>
                <a:spcPts val="6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III – recusar fé a documentos públicos; </a:t>
            </a:r>
          </a:p>
          <a:p>
            <a:pPr algn="just">
              <a:lnSpc>
                <a:spcPct val="107000"/>
              </a:lnSpc>
              <a:spcAft>
                <a:spcPts val="6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IV – promover manifestação de apreço ou desapreço no recinto da repartição; </a:t>
            </a:r>
          </a:p>
          <a:p>
            <a:pPr algn="just">
              <a:lnSpc>
                <a:spcPct val="107000"/>
              </a:lnSpc>
              <a:spcAft>
                <a:spcPts val="6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V – coagir ou aliciar subordinados no sentido de se filiarem a associação profissional ou sindical, ou a partido político; </a:t>
            </a:r>
          </a:p>
          <a:p>
            <a:pPr algn="just">
              <a:lnSpc>
                <a:spcPct val="107000"/>
              </a:lnSpc>
              <a:spcAft>
                <a:spcPts val="6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VI – cometer a pessoa estranha à repartição, fora dos casos previstos em lei, o desempenho de atribuição de sua responsabilidade ou de subordinado; </a:t>
            </a:r>
          </a:p>
          <a:p>
            <a:endParaRPr lang="pt-BR" dirty="0"/>
          </a:p>
        </p:txBody>
      </p:sp>
    </p:spTree>
    <p:extLst>
      <p:ext uri="{BB962C8B-B14F-4D97-AF65-F5344CB8AC3E}">
        <p14:creationId xmlns:p14="http://schemas.microsoft.com/office/powerpoint/2010/main" val="34720563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05950A-EE8D-4D2F-A16D-AEBCF732D680}"/>
              </a:ext>
            </a:extLst>
          </p:cNvPr>
          <p:cNvSpPr>
            <a:spLocks noGrp="1"/>
          </p:cNvSpPr>
          <p:nvPr>
            <p:ph type="title"/>
          </p:nvPr>
        </p:nvSpPr>
        <p:spPr>
          <a:xfrm>
            <a:off x="0" y="804519"/>
            <a:ext cx="12191999" cy="1049235"/>
          </a:xfrm>
        </p:spPr>
        <p:txBody>
          <a:bodyPr>
            <a:normAutofit/>
          </a:bodyPr>
          <a:lstStyle/>
          <a:p>
            <a:pPr algn="ctr"/>
            <a:r>
              <a:rPr lang="pt-BR" sz="2800" dirty="0">
                <a:latin typeface="Calibri" panose="020F0502020204030204" pitchFamily="34" charset="0"/>
                <a:cs typeface="Calibri" panose="020F0502020204030204" pitchFamily="34" charset="0"/>
              </a:rPr>
              <a:t>DA DISCIPLINA</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DAS VEDAÇÕES (ART. 75)</a:t>
            </a:r>
            <a:endParaRPr lang="pt-BR" sz="2800" dirty="0"/>
          </a:p>
        </p:txBody>
      </p:sp>
      <p:sp>
        <p:nvSpPr>
          <p:cNvPr id="3" name="Espaço Reservado para Conteúdo 2">
            <a:extLst>
              <a:ext uri="{FF2B5EF4-FFF2-40B4-BE49-F238E27FC236}">
                <a16:creationId xmlns:a16="http://schemas.microsoft.com/office/drawing/2014/main" id="{169885B9-4AC0-4158-8512-7E44A8CE589C}"/>
              </a:ext>
            </a:extLst>
          </p:cNvPr>
          <p:cNvSpPr>
            <a:spLocks noGrp="1"/>
          </p:cNvSpPr>
          <p:nvPr>
            <p:ph idx="1"/>
          </p:nvPr>
        </p:nvSpPr>
        <p:spPr>
          <a:xfrm>
            <a:off x="1" y="2015732"/>
            <a:ext cx="12191998" cy="4037749"/>
          </a:xfrm>
        </p:spPr>
        <p:txBody>
          <a:bodyPr>
            <a:normAutofit lnSpcReduction="10000"/>
          </a:bodyPr>
          <a:lstStyle/>
          <a:p>
            <a:pPr algn="just">
              <a:lnSpc>
                <a:spcPct val="107000"/>
              </a:lnSpc>
              <a:spcAft>
                <a:spcPts val="600"/>
              </a:spcAft>
            </a:pPr>
            <a:r>
              <a:rPr lang="pt-BR" sz="1800" dirty="0">
                <a:effectLst/>
                <a:latin typeface="Calibri" panose="020F0502020204030204" pitchFamily="34" charset="0"/>
                <a:ea typeface="Calibri" panose="020F0502020204030204" pitchFamily="34" charset="0"/>
                <a:cs typeface="Calibri" panose="020F0502020204030204" pitchFamily="34" charset="0"/>
              </a:rPr>
              <a:t>VII – exercer atividade profissional incompatível com o cargo ou com o horário de trabalho.</a:t>
            </a:r>
          </a:p>
          <a:p>
            <a:pPr algn="just">
              <a:lnSpc>
                <a:spcPct val="107000"/>
              </a:lnSpc>
              <a:spcAft>
                <a:spcPts val="600"/>
              </a:spcAft>
            </a:pPr>
            <a:r>
              <a:rPr lang="pt-BR" sz="1800" dirty="0">
                <a:effectLst/>
                <a:latin typeface="Calibri" panose="020F0502020204030204" pitchFamily="34" charset="0"/>
                <a:ea typeface="Calibri" panose="020F0502020204030204" pitchFamily="34" charset="0"/>
                <a:cs typeface="Calibri" panose="020F0502020204030204" pitchFamily="34" charset="0"/>
              </a:rPr>
              <a:t>VIII - exercer, de forma remunerada ou não, assessoria ou consultoria em matéria tributária, inclusive durante afastamento temporário do exercício do cargo, exceto no caso do inciso V do art. 9º desta lei orgânica;</a:t>
            </a:r>
          </a:p>
          <a:p>
            <a:pPr algn="just">
              <a:lnSpc>
                <a:spcPct val="107000"/>
              </a:lnSpc>
              <a:spcAft>
                <a:spcPts val="600"/>
              </a:spcAft>
            </a:pPr>
            <a:r>
              <a:rPr lang="pt-BR" sz="1800" dirty="0">
                <a:effectLst/>
                <a:latin typeface="Calibri" panose="020F0502020204030204" pitchFamily="34" charset="0"/>
                <a:ea typeface="Calibri" panose="020F0502020204030204" pitchFamily="34" charset="0"/>
                <a:cs typeface="Calibri" panose="020F0502020204030204" pitchFamily="34" charset="0"/>
              </a:rPr>
              <a:t>IX</a:t>
            </a:r>
            <a:r>
              <a:rPr lang="pt-BR" sz="18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 </a:t>
            </a:r>
            <a:r>
              <a:rPr lang="pt-BR" sz="1800" dirty="0">
                <a:effectLst/>
                <a:latin typeface="Calibri" panose="020F0502020204030204" pitchFamily="34" charset="0"/>
                <a:ea typeface="Calibri" panose="020F0502020204030204" pitchFamily="34" charset="0"/>
                <a:cs typeface="Calibri" panose="020F0502020204030204" pitchFamily="34" charset="0"/>
              </a:rPr>
              <a:t>- ser proprietário, sócio, administrador ou empregado de escritório de prestação de serviços contábeis, jurídicos, de assessoramento ou consultoria na área tributária;</a:t>
            </a:r>
          </a:p>
          <a:p>
            <a:pPr algn="just">
              <a:lnSpc>
                <a:spcPct val="107000"/>
              </a:lnSpc>
              <a:spcAft>
                <a:spcPts val="600"/>
              </a:spcAft>
            </a:pPr>
            <a:r>
              <a:rPr lang="pt-BR" sz="1800" dirty="0">
                <a:effectLst/>
                <a:latin typeface="Calibri" panose="020F0502020204030204" pitchFamily="34" charset="0"/>
                <a:ea typeface="Calibri" panose="020F0502020204030204" pitchFamily="34" charset="0"/>
                <a:cs typeface="Calibri" panose="020F0502020204030204" pitchFamily="34" charset="0"/>
              </a:rPr>
              <a:t>X – Exercer a atividade do comércio ou da produção de mercadorias ou da prestação de serviços sujeitos à incidência dos tributos estaduais ou administrar sociedade empresarial nestas áreas, exceto como acionista, cotista ou comanditário; </a:t>
            </a:r>
          </a:p>
          <a:p>
            <a:pPr algn="just">
              <a:lnSpc>
                <a:spcPct val="107000"/>
              </a:lnSpc>
              <a:spcAft>
                <a:spcPts val="600"/>
              </a:spcAft>
            </a:pPr>
            <a:r>
              <a:rPr lang="pt-BR" sz="1800" dirty="0">
                <a:effectLst/>
                <a:latin typeface="Calibri" panose="020F0502020204030204" pitchFamily="34" charset="0"/>
                <a:ea typeface="Calibri" panose="020F0502020204030204" pitchFamily="34" charset="0"/>
                <a:cs typeface="Calibri" panose="020F0502020204030204" pitchFamily="34" charset="0"/>
              </a:rPr>
              <a:t>XI – dar posse a servidor sem lhe exigir a declaração de bens e valores; </a:t>
            </a:r>
          </a:p>
          <a:p>
            <a:pPr algn="just">
              <a:lnSpc>
                <a:spcPct val="107000"/>
              </a:lnSpc>
              <a:spcAft>
                <a:spcPts val="600"/>
              </a:spcAft>
            </a:pPr>
            <a:r>
              <a:rPr lang="pt-BR" sz="1800" dirty="0">
                <a:effectLst/>
                <a:latin typeface="Calibri" panose="020F0502020204030204" pitchFamily="34" charset="0"/>
                <a:ea typeface="Calibri" panose="020F0502020204030204" pitchFamily="34" charset="0"/>
                <a:cs typeface="Calibri" panose="020F0502020204030204" pitchFamily="34" charset="0"/>
              </a:rPr>
              <a:t>XII – atuar indevidamente, como procurador ou intermediário, junto a repartições públicas, salvo quando se tratar de benefícios previdenciários ou assistenciais de parentes até o segundo grau e de cônjuge ou companheiro;</a:t>
            </a:r>
          </a:p>
          <a:p>
            <a:endParaRPr lang="pt-BR" dirty="0"/>
          </a:p>
        </p:txBody>
      </p:sp>
    </p:spTree>
    <p:extLst>
      <p:ext uri="{BB962C8B-B14F-4D97-AF65-F5344CB8AC3E}">
        <p14:creationId xmlns:p14="http://schemas.microsoft.com/office/powerpoint/2010/main" val="7910040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19786-A3B4-46A6-891A-8626A37BE78D}"/>
              </a:ext>
            </a:extLst>
          </p:cNvPr>
          <p:cNvSpPr>
            <a:spLocks noGrp="1"/>
          </p:cNvSpPr>
          <p:nvPr>
            <p:ph type="title"/>
          </p:nvPr>
        </p:nvSpPr>
        <p:spPr>
          <a:xfrm>
            <a:off x="0" y="804519"/>
            <a:ext cx="12191999" cy="1049235"/>
          </a:xfrm>
        </p:spPr>
        <p:txBody>
          <a:bodyPr>
            <a:normAutofit/>
          </a:bodyPr>
          <a:lstStyle/>
          <a:p>
            <a:pPr algn="ctr"/>
            <a:r>
              <a:rPr lang="pt-BR" sz="2800" dirty="0">
                <a:latin typeface="Calibri" panose="020F0502020204030204" pitchFamily="34" charset="0"/>
                <a:cs typeface="Calibri" panose="020F0502020204030204" pitchFamily="34" charset="0"/>
              </a:rPr>
              <a:t>DA DISCIPLINA</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DAS VEDAÇÕES (ART. 75)</a:t>
            </a:r>
            <a:endParaRPr lang="pt-BR" sz="2800" dirty="0"/>
          </a:p>
        </p:txBody>
      </p:sp>
      <p:sp>
        <p:nvSpPr>
          <p:cNvPr id="3" name="Espaço Reservado para Conteúdo 2">
            <a:extLst>
              <a:ext uri="{FF2B5EF4-FFF2-40B4-BE49-F238E27FC236}">
                <a16:creationId xmlns:a16="http://schemas.microsoft.com/office/drawing/2014/main" id="{D8DFFACC-75C8-4058-8964-F933895483EE}"/>
              </a:ext>
            </a:extLst>
          </p:cNvPr>
          <p:cNvSpPr>
            <a:spLocks noGrp="1"/>
          </p:cNvSpPr>
          <p:nvPr>
            <p:ph idx="1"/>
          </p:nvPr>
        </p:nvSpPr>
        <p:spPr>
          <a:xfrm>
            <a:off x="0" y="2015732"/>
            <a:ext cx="12191999" cy="4037749"/>
          </a:xfrm>
        </p:spPr>
        <p:txBody>
          <a:bodyPr>
            <a:normAutofit fontScale="85000" lnSpcReduction="20000"/>
          </a:bodyPr>
          <a:lstStyle/>
          <a:p>
            <a:pPr algn="just">
              <a:lnSpc>
                <a:spcPct val="107000"/>
              </a:lnSpc>
              <a:spcAft>
                <a:spcPts val="6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 XIII – cometer a outro servidor atribuição estranha ao cargo por ele ocupado, salvo em situações de emergência ou transitórias e no estrito interesse do serviço; </a:t>
            </a:r>
          </a:p>
          <a:p>
            <a:pPr algn="just">
              <a:lnSpc>
                <a:spcPct val="107000"/>
              </a:lnSpc>
              <a:spcAft>
                <a:spcPts val="6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XIV – opor resistência injustificada: </a:t>
            </a:r>
          </a:p>
          <a:p>
            <a:pPr algn="just">
              <a:lnSpc>
                <a:spcPct val="107000"/>
              </a:lnSpc>
              <a:spcAft>
                <a:spcPts val="6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a) ao cumprimento de ordem superior, ao andamento de documento ou processo ou à execução de obra ou serviço; </a:t>
            </a:r>
          </a:p>
          <a:p>
            <a:pPr algn="just">
              <a:lnSpc>
                <a:spcPct val="107000"/>
              </a:lnSpc>
              <a:spcAft>
                <a:spcPts val="6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b) à realização de inspeção médica, a que deva submeter-se por determinação de autoridade competente;</a:t>
            </a:r>
          </a:p>
          <a:p>
            <a:pPr algn="just">
              <a:lnSpc>
                <a:spcPct val="107000"/>
              </a:lnSpc>
              <a:spcAft>
                <a:spcPts val="6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XV – utilizar pessoal ou recursos materiais da repartição em serviços ou atividades particulares, próprios ou de terceiro, ou autorizar outrem, subordinado ou não, a fazê-lo;</a:t>
            </a:r>
          </a:p>
          <a:p>
            <a:pPr algn="just">
              <a:lnSpc>
                <a:spcPct val="107000"/>
              </a:lnSpc>
              <a:spcAft>
                <a:spcPts val="6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XVI – ofender fisicamente, no desempenho das atribuições do cargo, outro servidor ou particular, salvo em legítima defesa própria e de outrem;</a:t>
            </a:r>
          </a:p>
          <a:p>
            <a:pPr algn="just">
              <a:lnSpc>
                <a:spcPct val="107000"/>
              </a:lnSpc>
              <a:spcAft>
                <a:spcPts val="6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XVII – proceder de forma desidiosa; </a:t>
            </a:r>
          </a:p>
          <a:p>
            <a:pPr algn="just">
              <a:lnSpc>
                <a:spcPct val="107000"/>
              </a:lnSpc>
              <a:spcAft>
                <a:spcPts val="6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XVIII – praticar usura sob qualquer de suas formas;</a:t>
            </a:r>
          </a:p>
          <a:p>
            <a:endParaRPr lang="pt-BR" dirty="0"/>
          </a:p>
        </p:txBody>
      </p:sp>
    </p:spTree>
    <p:extLst>
      <p:ext uri="{BB962C8B-B14F-4D97-AF65-F5344CB8AC3E}">
        <p14:creationId xmlns:p14="http://schemas.microsoft.com/office/powerpoint/2010/main" val="42507100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430D7D-E06F-45F4-B412-518BC9211DBD}"/>
              </a:ext>
            </a:extLst>
          </p:cNvPr>
          <p:cNvSpPr>
            <a:spLocks noGrp="1"/>
          </p:cNvSpPr>
          <p:nvPr>
            <p:ph type="title"/>
          </p:nvPr>
        </p:nvSpPr>
        <p:spPr>
          <a:xfrm>
            <a:off x="0" y="804519"/>
            <a:ext cx="12191999" cy="1049235"/>
          </a:xfrm>
        </p:spPr>
        <p:txBody>
          <a:bodyPr>
            <a:normAutofit/>
          </a:bodyPr>
          <a:lstStyle/>
          <a:p>
            <a:pPr algn="ctr"/>
            <a:r>
              <a:rPr lang="pt-BR" sz="2800" dirty="0">
                <a:latin typeface="Calibri" panose="020F0502020204030204" pitchFamily="34" charset="0"/>
                <a:cs typeface="Calibri" panose="020F0502020204030204" pitchFamily="34" charset="0"/>
              </a:rPr>
              <a:t>DA DISCIPLINA</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DAS VEDAÇÕES (ART. 75)</a:t>
            </a:r>
            <a:endParaRPr lang="pt-BR" sz="2800" dirty="0"/>
          </a:p>
        </p:txBody>
      </p:sp>
      <p:sp>
        <p:nvSpPr>
          <p:cNvPr id="3" name="Espaço Reservado para Conteúdo 2">
            <a:extLst>
              <a:ext uri="{FF2B5EF4-FFF2-40B4-BE49-F238E27FC236}">
                <a16:creationId xmlns:a16="http://schemas.microsoft.com/office/drawing/2014/main" id="{3698722C-FEEA-41BD-8527-373A7038A796}"/>
              </a:ext>
            </a:extLst>
          </p:cNvPr>
          <p:cNvSpPr>
            <a:spLocks noGrp="1"/>
          </p:cNvSpPr>
          <p:nvPr>
            <p:ph idx="1"/>
          </p:nvPr>
        </p:nvSpPr>
        <p:spPr>
          <a:xfrm>
            <a:off x="1" y="1853754"/>
            <a:ext cx="12191998" cy="4199727"/>
          </a:xfrm>
        </p:spPr>
        <p:txBody>
          <a:bodyPr>
            <a:normAutofit lnSpcReduction="10000"/>
          </a:bodyPr>
          <a:lstStyle/>
          <a:p>
            <a:pPr algn="just">
              <a:lnSpc>
                <a:spcPct val="107000"/>
              </a:lnSpc>
              <a:spcAft>
                <a:spcPts val="600"/>
              </a:spcAft>
            </a:pPr>
            <a:r>
              <a:rPr lang="pt-BR" sz="1800" dirty="0">
                <a:effectLst/>
                <a:latin typeface="Calibri" panose="020F0502020204030204" pitchFamily="34" charset="0"/>
                <a:ea typeface="Calibri" panose="020F0502020204030204" pitchFamily="34" charset="0"/>
                <a:cs typeface="Calibri" panose="020F0502020204030204" pitchFamily="34" charset="0"/>
              </a:rPr>
              <a:t>XIX - exercer, cumulativamente, outro cargo público, salvo nos casos autorizados pela Constituição Federal;</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1800" dirty="0">
                <a:effectLst/>
                <a:latin typeface="Calibri" panose="020F0502020204030204" pitchFamily="34" charset="0"/>
                <a:ea typeface="Calibri" panose="020F0502020204030204" pitchFamily="34" charset="0"/>
                <a:cs typeface="Calibri" panose="020F0502020204030204" pitchFamily="34" charset="0"/>
              </a:rPr>
              <a:t>XX – utilizar indevidamente dados acessados nos sistemas informatizados da Secretaria de Tributação, arquivos de documentos ou autos de processos, que contenham informações protegidas por sigilo fiscal;</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XXI – exercer pressão sobre auxiliar, com ameaça de preterições funcionais ou outros meios intimidativos, para forçá-lo a consentir em relacionamento sexual;</a:t>
            </a:r>
          </a:p>
          <a:p>
            <a:pPr algn="just">
              <a:lnSpc>
                <a:spcPct val="107000"/>
              </a:lnSpc>
              <a:spcAft>
                <a:spcPts val="6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XXII – dar curso a ato, operação, documento ou objeto sem exigir o cumprimento da obrigação tributária; </a:t>
            </a:r>
          </a:p>
          <a:p>
            <a:pPr algn="just">
              <a:lnSpc>
                <a:spcPct val="107000"/>
              </a:lnSpc>
              <a:spcAft>
                <a:spcPts val="6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XXIII</a:t>
            </a:r>
            <a:r>
              <a:rPr lang="pt-BR" sz="1800" b="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 </a:t>
            </a:r>
            <a:r>
              <a:rPr lang="pt-BR" sz="1800" dirty="0">
                <a:effectLst/>
                <a:latin typeface="Calibri" panose="020F0502020204030204" pitchFamily="34" charset="0"/>
                <a:ea typeface="Calibri" panose="020F0502020204030204" pitchFamily="34" charset="0"/>
                <a:cs typeface="Times New Roman" panose="02020603050405020304" pitchFamily="18" charset="0"/>
              </a:rPr>
              <a:t>– inserir, alterar ou excluir dados nos sistemas informatizados da SET, indevidamente, com o fim de obter vantagem para si ou para outrem ou para causar dano;</a:t>
            </a:r>
          </a:p>
          <a:p>
            <a:pPr algn="just">
              <a:lnSpc>
                <a:spcPct val="107000"/>
              </a:lnSpc>
              <a:spcAft>
                <a:spcPts val="6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XXIV – valer-se do cargo para lograr proveito pessoal ou de outrem, em detrimento da dignidade da função pública; e</a:t>
            </a:r>
          </a:p>
          <a:p>
            <a:pPr algn="just">
              <a:lnSpc>
                <a:spcPct val="107000"/>
              </a:lnSpc>
              <a:spcAft>
                <a:spcPts val="6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XXV – exigir ou aceitar propina, comissão, presente ou vantagem de qualquer espécie, em razão de suas atribuições. </a:t>
            </a:r>
          </a:p>
          <a:p>
            <a:endParaRPr lang="pt-BR" dirty="0"/>
          </a:p>
        </p:txBody>
      </p:sp>
    </p:spTree>
    <p:extLst>
      <p:ext uri="{BB962C8B-B14F-4D97-AF65-F5344CB8AC3E}">
        <p14:creationId xmlns:p14="http://schemas.microsoft.com/office/powerpoint/2010/main" val="3403107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657198-FDDF-49E9-93F0-F3A539FF7E41}"/>
              </a:ext>
            </a:extLst>
          </p:cNvPr>
          <p:cNvSpPr>
            <a:spLocks noGrp="1"/>
          </p:cNvSpPr>
          <p:nvPr>
            <p:ph type="title"/>
          </p:nvPr>
        </p:nvSpPr>
        <p:spPr>
          <a:xfrm>
            <a:off x="1" y="804519"/>
            <a:ext cx="12191998" cy="1049235"/>
          </a:xfrm>
        </p:spPr>
        <p:txBody>
          <a:bodyPr>
            <a:normAutofit/>
          </a:bodyPr>
          <a:lstStyle/>
          <a:p>
            <a:pPr algn="ctr"/>
            <a:r>
              <a:rPr lang="pt-BR" sz="2800" dirty="0">
                <a:latin typeface="Calibri" panose="020F0502020204030204" pitchFamily="34" charset="0"/>
                <a:cs typeface="Calibri" panose="020F0502020204030204" pitchFamily="34" charset="0"/>
              </a:rPr>
              <a:t>DA DISCIPLINA</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DOS IMPEDIMENTOS (ART. 76)</a:t>
            </a:r>
            <a:endParaRPr lang="pt-BR" sz="2800" dirty="0"/>
          </a:p>
        </p:txBody>
      </p:sp>
      <p:sp>
        <p:nvSpPr>
          <p:cNvPr id="3" name="Espaço Reservado para Conteúdo 2">
            <a:extLst>
              <a:ext uri="{FF2B5EF4-FFF2-40B4-BE49-F238E27FC236}">
                <a16:creationId xmlns:a16="http://schemas.microsoft.com/office/drawing/2014/main" id="{4769D265-B86E-4409-83E6-992032195546}"/>
              </a:ext>
            </a:extLst>
          </p:cNvPr>
          <p:cNvSpPr>
            <a:spLocks noGrp="1"/>
          </p:cNvSpPr>
          <p:nvPr>
            <p:ph idx="1"/>
          </p:nvPr>
        </p:nvSpPr>
        <p:spPr>
          <a:xfrm>
            <a:off x="0" y="2015732"/>
            <a:ext cx="12191999" cy="4037749"/>
          </a:xfrm>
        </p:spPr>
        <p:txBody>
          <a:bodyPr/>
          <a:lstStyle/>
          <a:p>
            <a:r>
              <a:rPr lang="pt-BR" dirty="0"/>
              <a:t>O AUDITOR FISCAL DE RECEITAS ESTADUAIS NÃO PODE ATUAR NOS PROCESSOS:</a:t>
            </a:r>
          </a:p>
          <a:p>
            <a:r>
              <a:rPr lang="pt-BR" dirty="0"/>
              <a:t>EM QUE SEJA PARTE OU INTERESSADO</a:t>
            </a:r>
          </a:p>
          <a:p>
            <a:r>
              <a:rPr lang="pt-BR" dirty="0"/>
              <a:t>EM QUE TENHA ATUADO</a:t>
            </a:r>
          </a:p>
          <a:p>
            <a:r>
              <a:rPr lang="pt-BR" dirty="0"/>
              <a:t>EM QUE PARENTE ATÉ O TERCEIRO GRAU OU CÔNJUGE SEJA INTERESSADO</a:t>
            </a:r>
          </a:p>
          <a:p>
            <a:r>
              <a:rPr lang="pt-BR" dirty="0"/>
              <a:t>NA AVALIAÇÃO E JULGAMENTO EM CONCURSO PÚBLICO, REMOÇÃO OU PROMOÇÃO QUANDO CONCORRER PARENTE ATÉ O TERCEIRO GRAU OU CÔNJUGE</a:t>
            </a:r>
          </a:p>
          <a:p>
            <a:r>
              <a:rPr lang="pt-BR" dirty="0"/>
              <a:t>NAS DEMAIS HIPÓTESES DA LEGISLAÇÃO PROCESSUAL</a:t>
            </a:r>
          </a:p>
        </p:txBody>
      </p:sp>
    </p:spTree>
    <p:extLst>
      <p:ext uri="{BB962C8B-B14F-4D97-AF65-F5344CB8AC3E}">
        <p14:creationId xmlns:p14="http://schemas.microsoft.com/office/powerpoint/2010/main" val="22396013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9692CB-73A0-4C9E-85AC-3582445149C9}"/>
              </a:ext>
            </a:extLst>
          </p:cNvPr>
          <p:cNvSpPr>
            <a:spLocks noGrp="1"/>
          </p:cNvSpPr>
          <p:nvPr>
            <p:ph type="title"/>
          </p:nvPr>
        </p:nvSpPr>
        <p:spPr>
          <a:xfrm>
            <a:off x="0" y="804519"/>
            <a:ext cx="12191999" cy="1049235"/>
          </a:xfrm>
        </p:spPr>
        <p:txBody>
          <a:bodyPr>
            <a:normAutofit/>
          </a:bodyPr>
          <a:lstStyle/>
          <a:p>
            <a:pPr algn="ctr"/>
            <a:r>
              <a:rPr lang="pt-BR" sz="2800" dirty="0">
                <a:latin typeface="Calibri" panose="020F0502020204030204" pitchFamily="34" charset="0"/>
                <a:cs typeface="Calibri" panose="020F0502020204030204" pitchFamily="34" charset="0"/>
              </a:rPr>
              <a:t>DO REGIME DISCIPLINAR</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DAS FALTAS E DAS PENALIDADES (ART. 78)</a:t>
            </a:r>
          </a:p>
        </p:txBody>
      </p:sp>
      <p:sp>
        <p:nvSpPr>
          <p:cNvPr id="3" name="Espaço Reservado para Conteúdo 2">
            <a:extLst>
              <a:ext uri="{FF2B5EF4-FFF2-40B4-BE49-F238E27FC236}">
                <a16:creationId xmlns:a16="http://schemas.microsoft.com/office/drawing/2014/main" id="{5F1EACA8-DA03-4D7B-A53E-B06D2A0049CD}"/>
              </a:ext>
            </a:extLst>
          </p:cNvPr>
          <p:cNvSpPr>
            <a:spLocks noGrp="1"/>
          </p:cNvSpPr>
          <p:nvPr>
            <p:ph idx="1"/>
          </p:nvPr>
        </p:nvSpPr>
        <p:spPr>
          <a:xfrm>
            <a:off x="1" y="2015732"/>
            <a:ext cx="12191998" cy="4037749"/>
          </a:xfrm>
        </p:spPr>
        <p:txBody>
          <a:bodyPr>
            <a:normAutofit/>
          </a:bodyPr>
          <a:lstStyle/>
          <a:p>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ADVERTÊNCIA</a:t>
            </a:r>
          </a:p>
          <a:p>
            <a:r>
              <a:rPr lang="pt-BR" sz="2400" dirty="0">
                <a:latin typeface="Calibri" panose="020F0502020204030204" pitchFamily="34" charset="0"/>
                <a:cs typeface="Calibri" panose="020F0502020204030204" pitchFamily="34" charset="0"/>
              </a:rPr>
              <a:t>SUSPENSÃO </a:t>
            </a:r>
          </a:p>
          <a:p>
            <a:r>
              <a:rPr lang="pt-BR" sz="2400" dirty="0">
                <a:latin typeface="Calibri" panose="020F0502020204030204" pitchFamily="34" charset="0"/>
                <a:cs typeface="Calibri" panose="020F0502020204030204" pitchFamily="34" charset="0"/>
              </a:rPr>
              <a:t>DEMISSÃO</a:t>
            </a:r>
          </a:p>
          <a:p>
            <a:r>
              <a:rPr lang="pt-BR" sz="2400" dirty="0">
                <a:latin typeface="Calibri" panose="020F0502020204030204" pitchFamily="34" charset="0"/>
                <a:cs typeface="Calibri" panose="020F0502020204030204" pitchFamily="34" charset="0"/>
              </a:rPr>
              <a:t>DEMISSÃO A BEM DO SERVIÇO PÚBLICO</a:t>
            </a:r>
          </a:p>
          <a:p>
            <a:r>
              <a:rPr lang="pt-BR" sz="2400" dirty="0">
                <a:latin typeface="Calibri" panose="020F0502020204030204" pitchFamily="34" charset="0"/>
                <a:cs typeface="Calibri" panose="020F0502020204030204" pitchFamily="34" charset="0"/>
              </a:rPr>
              <a:t>CASSAÇÃO DE APOSENTADORIA OU DISPONIBILIDADE</a:t>
            </a:r>
          </a:p>
        </p:txBody>
      </p:sp>
    </p:spTree>
    <p:extLst>
      <p:ext uri="{BB962C8B-B14F-4D97-AF65-F5344CB8AC3E}">
        <p14:creationId xmlns:p14="http://schemas.microsoft.com/office/powerpoint/2010/main" val="5184181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8A61A8-BFE4-42D8-B79E-5432F0400C32}"/>
              </a:ext>
            </a:extLst>
          </p:cNvPr>
          <p:cNvSpPr>
            <a:spLocks noGrp="1"/>
          </p:cNvSpPr>
          <p:nvPr>
            <p:ph type="title"/>
          </p:nvPr>
        </p:nvSpPr>
        <p:spPr>
          <a:xfrm>
            <a:off x="0" y="804519"/>
            <a:ext cx="12191999" cy="1049235"/>
          </a:xfrm>
        </p:spPr>
        <p:txBody>
          <a:bodyPr>
            <a:normAutofit/>
          </a:bodyPr>
          <a:lstStyle/>
          <a:p>
            <a:pPr algn="ctr"/>
            <a:r>
              <a:rPr lang="pt-BR" sz="2800" dirty="0">
                <a:latin typeface="Calibri" panose="020F0502020204030204" pitchFamily="34" charset="0"/>
                <a:cs typeface="Calibri" panose="020F0502020204030204" pitchFamily="34" charset="0"/>
              </a:rPr>
              <a:t>Do regime disciplinar</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das sanções disciplinares em espécie (</a:t>
            </a:r>
            <a:r>
              <a:rPr lang="pt-BR" sz="2800" dirty="0" err="1">
                <a:latin typeface="Calibri" panose="020F0502020204030204" pitchFamily="34" charset="0"/>
                <a:cs typeface="Calibri" panose="020F0502020204030204" pitchFamily="34" charset="0"/>
              </a:rPr>
              <a:t>arts</a:t>
            </a:r>
            <a:r>
              <a:rPr lang="pt-BR" sz="2800" dirty="0">
                <a:latin typeface="Calibri" panose="020F0502020204030204" pitchFamily="34" charset="0"/>
                <a:cs typeface="Calibri" panose="020F0502020204030204" pitchFamily="34" charset="0"/>
              </a:rPr>
              <a:t>. 79 a 83)</a:t>
            </a:r>
          </a:p>
        </p:txBody>
      </p:sp>
      <p:sp>
        <p:nvSpPr>
          <p:cNvPr id="3" name="Espaço Reservado para Conteúdo 2">
            <a:extLst>
              <a:ext uri="{FF2B5EF4-FFF2-40B4-BE49-F238E27FC236}">
                <a16:creationId xmlns:a16="http://schemas.microsoft.com/office/drawing/2014/main" id="{F655F3C2-4799-4E65-819B-F331553EE9AE}"/>
              </a:ext>
            </a:extLst>
          </p:cNvPr>
          <p:cNvSpPr>
            <a:spLocks noGrp="1"/>
          </p:cNvSpPr>
          <p:nvPr>
            <p:ph idx="1"/>
          </p:nvPr>
        </p:nvSpPr>
        <p:spPr>
          <a:xfrm>
            <a:off x="1" y="1853754"/>
            <a:ext cx="12191998" cy="4199727"/>
          </a:xfrm>
        </p:spPr>
        <p:txBody>
          <a:bodyPr>
            <a:normAutofit fontScale="85000" lnSpcReduction="20000"/>
          </a:bodyPr>
          <a:lstStyle/>
          <a:p>
            <a:pPr algn="just"/>
            <a:r>
              <a:rPr lang="pt-BR" sz="1800" dirty="0">
                <a:effectLst/>
                <a:latin typeface="Calibri" panose="020F0502020204030204" pitchFamily="34" charset="0"/>
                <a:ea typeface="Times New Roman" panose="02020603050405020304" pitchFamily="18" charset="0"/>
              </a:rPr>
              <a:t>A advertência é aplicável por escrito</a:t>
            </a:r>
            <a:r>
              <a:rPr lang="pt-BR" sz="1800" dirty="0">
                <a:effectLst/>
                <a:latin typeface="Calibri" panose="020F0502020204030204" pitchFamily="34" charset="0"/>
                <a:ea typeface="Calibri" panose="020F0502020204030204" pitchFamily="34" charset="0"/>
              </a:rPr>
              <a:t>, no caso de inobservância descumprimento dos incisos I a XI do art. 75, dos incisos I a VI do art. 76 e do art. 77, quando não couber penalidade mais grave</a:t>
            </a:r>
          </a:p>
          <a:p>
            <a:pPr indent="0" algn="just">
              <a:lnSpc>
                <a:spcPct val="107000"/>
              </a:lnSpc>
              <a:spcAft>
                <a:spcPts val="600"/>
              </a:spcAft>
              <a:buNone/>
            </a:pPr>
            <a:r>
              <a:rPr lang="pt-BR" sz="1800" dirty="0">
                <a:effectLst/>
                <a:latin typeface="Calibri" panose="020F0502020204030204" pitchFamily="34" charset="0"/>
                <a:ea typeface="Times New Roman" panose="02020603050405020304" pitchFamily="18" charset="0"/>
                <a:cs typeface="Calibri" panose="020F0502020204030204" pitchFamily="34" charset="0"/>
              </a:rPr>
              <a:t>A suspensão de até 90 (noventa) dias é aplicável nos casos de: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600"/>
              </a:spcAft>
              <a:buNone/>
            </a:pPr>
            <a:r>
              <a:rPr lang="pt-BR" sz="1800" dirty="0">
                <a:effectLst/>
                <a:latin typeface="Calibri" panose="020F0502020204030204" pitchFamily="34" charset="0"/>
                <a:ea typeface="Times New Roman" panose="02020603050405020304" pitchFamily="18" charset="0"/>
                <a:cs typeface="Calibri" panose="020F0502020204030204" pitchFamily="34" charset="0"/>
              </a:rPr>
              <a:t>I - reincidência em falta punida com advertência;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600"/>
              </a:spcAft>
              <a:buNone/>
            </a:pPr>
            <a:r>
              <a:rPr lang="pt-BR" sz="1800" dirty="0">
                <a:effectLst/>
                <a:latin typeface="Calibri" panose="020F0502020204030204" pitchFamily="34" charset="0"/>
                <a:ea typeface="Times New Roman" panose="02020603050405020304" pitchFamily="18" charset="0"/>
                <a:cs typeface="Calibri" panose="020F0502020204030204" pitchFamily="34" charset="0"/>
              </a:rPr>
              <a:t>II – violação do inciso XII do art. 75 e dos incisos VII a XVIII do art. 76 desta lei orgânica;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600"/>
              </a:spcAft>
              <a:buNone/>
            </a:pPr>
            <a:r>
              <a:rPr lang="pt-BR" sz="1800" dirty="0">
                <a:effectLst/>
                <a:latin typeface="Calibri" panose="020F0502020204030204" pitchFamily="34" charset="0"/>
                <a:ea typeface="Times New Roman" panose="02020603050405020304" pitchFamily="18" charset="0"/>
                <a:cs typeface="Calibri" panose="020F0502020204030204" pitchFamily="34" charset="0"/>
              </a:rPr>
              <a:t>III - conduta culposa em crime contra a Administração Pública.</a:t>
            </a:r>
          </a:p>
          <a:p>
            <a:pPr indent="0" algn="just">
              <a:lnSpc>
                <a:spcPct val="107000"/>
              </a:lnSpc>
              <a:spcAft>
                <a:spcPts val="600"/>
              </a:spcAft>
              <a:buNone/>
            </a:pPr>
            <a:r>
              <a:rPr lang="pt-BR" sz="1800" dirty="0">
                <a:effectLst/>
                <a:latin typeface="Calibri" panose="020F0502020204030204" pitchFamily="34" charset="0"/>
                <a:ea typeface="Times New Roman" panose="02020603050405020304" pitchFamily="18" charset="0"/>
                <a:cs typeface="Calibri" panose="020F0502020204030204" pitchFamily="34" charset="0"/>
              </a:rPr>
              <a:t>A demissão é aplicável nos casos de: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600"/>
              </a:spcAft>
              <a:buNone/>
            </a:pPr>
            <a:r>
              <a:rPr lang="pt-BR" sz="1800" dirty="0">
                <a:effectLst/>
                <a:latin typeface="Calibri" panose="020F0502020204030204" pitchFamily="34" charset="0"/>
                <a:ea typeface="Times New Roman" panose="02020603050405020304" pitchFamily="18" charset="0"/>
                <a:cs typeface="Calibri" panose="020F0502020204030204" pitchFamily="34" charset="0"/>
              </a:rPr>
              <a:t>I – reincidência em falta punida com suspensão, exceto na hipótese do inciso I do artigo anterior;</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600"/>
              </a:spcAft>
              <a:buNone/>
            </a:pPr>
            <a:r>
              <a:rPr lang="pt-BR" sz="1800" dirty="0">
                <a:effectLst/>
                <a:latin typeface="Calibri" panose="020F0502020204030204" pitchFamily="34" charset="0"/>
                <a:ea typeface="Times New Roman" panose="02020603050405020304" pitchFamily="18" charset="0"/>
                <a:cs typeface="Calibri" panose="020F0502020204030204" pitchFamily="34" charset="0"/>
              </a:rPr>
              <a:t>II – violação dos incisos XIX a XXII do art. 76 desta lei orgânica;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600"/>
              </a:spcAft>
              <a:buNone/>
            </a:pPr>
            <a:r>
              <a:rPr lang="pt-BR" sz="1800" dirty="0">
                <a:effectLst/>
                <a:latin typeface="Calibri" panose="020F0502020204030204" pitchFamily="34" charset="0"/>
                <a:ea typeface="Times New Roman" panose="02020603050405020304" pitchFamily="18" charset="0"/>
                <a:cs typeface="Calibri" panose="020F0502020204030204" pitchFamily="34" charset="0"/>
              </a:rPr>
              <a:t>III – abandono do cargo; 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600"/>
              </a:spcAft>
              <a:buNone/>
            </a:pPr>
            <a:r>
              <a:rPr lang="pt-BR" sz="1800" dirty="0">
                <a:effectLst/>
                <a:latin typeface="Calibri" panose="020F0502020204030204" pitchFamily="34" charset="0"/>
                <a:ea typeface="Times New Roman" panose="02020603050405020304" pitchFamily="18" charset="0"/>
                <a:cs typeface="Calibri" panose="020F0502020204030204" pitchFamily="34" charset="0"/>
              </a:rPr>
              <a:t>IV – inassiduidade habitual.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600"/>
              </a:spcAft>
              <a:buNone/>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47355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348859-C2EB-4A2F-95D8-498EDE95645D}"/>
              </a:ext>
            </a:extLst>
          </p:cNvPr>
          <p:cNvSpPr>
            <a:spLocks noGrp="1"/>
          </p:cNvSpPr>
          <p:nvPr>
            <p:ph type="title"/>
          </p:nvPr>
        </p:nvSpPr>
        <p:spPr>
          <a:xfrm>
            <a:off x="0" y="781877"/>
            <a:ext cx="11966713" cy="1021819"/>
          </a:xfrm>
        </p:spPr>
        <p:txBody>
          <a:bodyPr>
            <a:normAutofit/>
          </a:bodyPr>
          <a:lstStyle/>
          <a:p>
            <a:pPr algn="ctr">
              <a:lnSpc>
                <a:spcPct val="107000"/>
              </a:lnSpc>
              <a:spcAft>
                <a:spcPts val="800"/>
              </a:spcAft>
            </a:pPr>
            <a:r>
              <a:rPr lang="pt-BR" sz="2800" dirty="0">
                <a:effectLst/>
                <a:latin typeface="Calibri" panose="020F0502020204030204" pitchFamily="34" charset="0"/>
                <a:ea typeface="Calibri" panose="020F0502020204030204" pitchFamily="34" charset="0"/>
                <a:cs typeface="Calibri" panose="020F0502020204030204" pitchFamily="34" charset="0"/>
              </a:rPr>
              <a:t>ESTRUTURA TOPOLÓGICA DO PLOAT</a:t>
            </a:r>
            <a:br>
              <a:rPr lang="pt-BR" sz="2800" dirty="0">
                <a:effectLst/>
                <a:latin typeface="Calibri" panose="020F0502020204030204" pitchFamily="34" charset="0"/>
                <a:ea typeface="Calibri" panose="020F0502020204030204" pitchFamily="34" charset="0"/>
                <a:cs typeface="Times New Roman" panose="02020603050405020304" pitchFamily="18" charset="0"/>
              </a:rPr>
            </a:br>
            <a:endParaRPr lang="pt-BR" sz="2800" dirty="0"/>
          </a:p>
        </p:txBody>
      </p:sp>
      <p:sp>
        <p:nvSpPr>
          <p:cNvPr id="3" name="Espaço Reservado para Conteúdo 2">
            <a:extLst>
              <a:ext uri="{FF2B5EF4-FFF2-40B4-BE49-F238E27FC236}">
                <a16:creationId xmlns:a16="http://schemas.microsoft.com/office/drawing/2014/main" id="{F9826866-088E-4A18-B762-CD5B3165C856}"/>
              </a:ext>
            </a:extLst>
          </p:cNvPr>
          <p:cNvSpPr>
            <a:spLocks noGrp="1"/>
          </p:cNvSpPr>
          <p:nvPr>
            <p:ph idx="1"/>
          </p:nvPr>
        </p:nvSpPr>
        <p:spPr>
          <a:xfrm>
            <a:off x="92765" y="2080591"/>
            <a:ext cx="11966713" cy="3385754"/>
          </a:xfrm>
        </p:spPr>
        <p:txBody>
          <a:bodyPr/>
          <a:lstStyle/>
          <a:p>
            <a:pPr algn="ctr"/>
            <a:r>
              <a:rPr lang="pt-BR" sz="2400" dirty="0">
                <a:effectLst/>
                <a:latin typeface="Calibri" panose="020F0502020204030204" pitchFamily="34" charset="0"/>
                <a:ea typeface="Calibri" panose="020F0502020204030204" pitchFamily="34" charset="0"/>
                <a:cs typeface="Calibri" panose="020F0502020204030204" pitchFamily="34" charset="0"/>
              </a:rPr>
              <a:t>LIVRO I</a:t>
            </a:r>
            <a:br>
              <a:rPr lang="pt-BR" sz="2400" dirty="0">
                <a:effectLst/>
                <a:latin typeface="Calibri" panose="020F0502020204030204" pitchFamily="34" charset="0"/>
                <a:ea typeface="Calibri" panose="020F0502020204030204" pitchFamily="34" charset="0"/>
                <a:cs typeface="Times New Roman" panose="02020603050405020304" pitchFamily="18" charset="0"/>
              </a:rPr>
            </a:br>
            <a:r>
              <a:rPr lang="pt-BR" sz="2400" dirty="0">
                <a:effectLst/>
                <a:latin typeface="Calibri" panose="020F0502020204030204" pitchFamily="34" charset="0"/>
                <a:ea typeface="Calibri" panose="020F0502020204030204" pitchFamily="34" charset="0"/>
                <a:cs typeface="Calibri" panose="020F0502020204030204" pitchFamily="34" charset="0"/>
              </a:rPr>
              <a:t>DA LEI ORGÂNICA DA ADMINISTRAÇÃO TRIBUTÁRIA DO ESTADO DO RIO GRANDE DO NORTE</a:t>
            </a:r>
            <a:endParaRPr lang="pt-BR" sz="2400" dirty="0">
              <a:latin typeface="Calibri" panose="020F0502020204030204" pitchFamily="34" charset="0"/>
              <a:cs typeface="Calibri" panose="020F0502020204030204" pitchFamily="34" charset="0"/>
            </a:endParaRPr>
          </a:p>
          <a:p>
            <a:pPr algn="ctr"/>
            <a:r>
              <a:rPr lang="pt-BR" sz="2400" dirty="0">
                <a:latin typeface="Calibri" panose="020F0502020204030204" pitchFamily="34" charset="0"/>
                <a:cs typeface="Calibri" panose="020F0502020204030204" pitchFamily="34" charset="0"/>
              </a:rPr>
              <a:t>LIVRO II</a:t>
            </a:r>
          </a:p>
          <a:p>
            <a:pPr algn="ctr"/>
            <a:r>
              <a:rPr lang="pt-BR" sz="2400" dirty="0">
                <a:effectLst/>
                <a:latin typeface="Calibri" panose="020F0502020204030204" pitchFamily="34" charset="0"/>
                <a:ea typeface="Calibri" panose="020F0502020204030204" pitchFamily="34" charset="0"/>
              </a:rPr>
              <a:t>DO ESTATUTO DOS AUDITORES FISCAIS DE RECEITAS ESTADUAIS</a:t>
            </a:r>
          </a:p>
          <a:p>
            <a:pPr algn="ctr"/>
            <a:r>
              <a:rPr lang="pt-BR" sz="2400" dirty="0">
                <a:latin typeface="Calibri" panose="020F0502020204030204" pitchFamily="34" charset="0"/>
                <a:cs typeface="Calibri" panose="020F0502020204030204" pitchFamily="34" charset="0"/>
              </a:rPr>
              <a:t>LIVRO III</a:t>
            </a:r>
          </a:p>
          <a:p>
            <a:pPr algn="ctr"/>
            <a:r>
              <a:rPr lang="pt-BR" sz="2400" dirty="0">
                <a:effectLst/>
                <a:latin typeface="Calibri" panose="020F0502020204030204" pitchFamily="34" charset="0"/>
                <a:ea typeface="Calibri" panose="020F0502020204030204" pitchFamily="34" charset="0"/>
              </a:rPr>
              <a:t>DAS DISPOSIÇÕES FINAIS E TRANSITÓRIAS</a:t>
            </a:r>
            <a:endParaRPr lang="pt-BR" sz="2400" dirty="0"/>
          </a:p>
          <a:p>
            <a:pPr algn="ctr"/>
            <a:endParaRPr lang="pt-BR" sz="2400" dirty="0"/>
          </a:p>
        </p:txBody>
      </p:sp>
    </p:spTree>
    <p:extLst>
      <p:ext uri="{BB962C8B-B14F-4D97-AF65-F5344CB8AC3E}">
        <p14:creationId xmlns:p14="http://schemas.microsoft.com/office/powerpoint/2010/main" val="30031162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1C4327-2B19-4DAA-9060-7C8CE4A15704}"/>
              </a:ext>
            </a:extLst>
          </p:cNvPr>
          <p:cNvSpPr>
            <a:spLocks noGrp="1"/>
          </p:cNvSpPr>
          <p:nvPr>
            <p:ph type="title"/>
          </p:nvPr>
        </p:nvSpPr>
        <p:spPr>
          <a:xfrm>
            <a:off x="0" y="708991"/>
            <a:ext cx="12191999" cy="1144763"/>
          </a:xfrm>
        </p:spPr>
        <p:txBody>
          <a:bodyPr>
            <a:normAutofit/>
          </a:bodyPr>
          <a:lstStyle/>
          <a:p>
            <a:pPr algn="ctr"/>
            <a:r>
              <a:rPr lang="pt-BR" sz="2400" dirty="0">
                <a:latin typeface="Calibri" panose="020F0502020204030204" pitchFamily="34" charset="0"/>
                <a:cs typeface="Calibri" panose="020F0502020204030204" pitchFamily="34" charset="0"/>
              </a:rPr>
              <a:t>Do regime disciplinar</a:t>
            </a:r>
            <a:br>
              <a:rPr lang="pt-BR" sz="2400" dirty="0">
                <a:latin typeface="Calibri" panose="020F0502020204030204" pitchFamily="34" charset="0"/>
                <a:cs typeface="Calibri" panose="020F0502020204030204" pitchFamily="34" charset="0"/>
              </a:rPr>
            </a:br>
            <a:r>
              <a:rPr lang="pt-BR" sz="2400" dirty="0">
                <a:latin typeface="Calibri" panose="020F0502020204030204" pitchFamily="34" charset="0"/>
                <a:cs typeface="Calibri" panose="020F0502020204030204" pitchFamily="34" charset="0"/>
              </a:rPr>
              <a:t>das sanções disciplinares em espécie (</a:t>
            </a:r>
            <a:r>
              <a:rPr lang="pt-BR" sz="2400" dirty="0" err="1">
                <a:latin typeface="Calibri" panose="020F0502020204030204" pitchFamily="34" charset="0"/>
                <a:cs typeface="Calibri" panose="020F0502020204030204" pitchFamily="34" charset="0"/>
              </a:rPr>
              <a:t>arts</a:t>
            </a:r>
            <a:r>
              <a:rPr lang="pt-BR" sz="2400" dirty="0">
                <a:latin typeface="Calibri" panose="020F0502020204030204" pitchFamily="34" charset="0"/>
                <a:cs typeface="Calibri" panose="020F0502020204030204" pitchFamily="34" charset="0"/>
              </a:rPr>
              <a:t>. 79 a 83)</a:t>
            </a:r>
            <a:endParaRPr lang="pt-BR" sz="2400" dirty="0"/>
          </a:p>
        </p:txBody>
      </p:sp>
      <p:sp>
        <p:nvSpPr>
          <p:cNvPr id="3" name="Espaço Reservado para Conteúdo 2">
            <a:extLst>
              <a:ext uri="{FF2B5EF4-FFF2-40B4-BE49-F238E27FC236}">
                <a16:creationId xmlns:a16="http://schemas.microsoft.com/office/drawing/2014/main" id="{C2E181C7-511C-4123-A50B-7719B4E40F02}"/>
              </a:ext>
            </a:extLst>
          </p:cNvPr>
          <p:cNvSpPr>
            <a:spLocks noGrp="1"/>
          </p:cNvSpPr>
          <p:nvPr>
            <p:ph idx="1"/>
          </p:nvPr>
        </p:nvSpPr>
        <p:spPr>
          <a:xfrm>
            <a:off x="0" y="1853754"/>
            <a:ext cx="12191999" cy="4295255"/>
          </a:xfrm>
        </p:spPr>
        <p:txBody>
          <a:bodyPr>
            <a:normAutofit lnSpcReduction="10000"/>
          </a:bodyPr>
          <a:lstStyle/>
          <a:p>
            <a:pPr indent="706120" algn="just">
              <a:lnSpc>
                <a:spcPct val="107000"/>
              </a:lnSpc>
              <a:spcAft>
                <a:spcPts val="600"/>
              </a:spcAft>
            </a:pPr>
            <a:r>
              <a:rPr lang="pt-BR" sz="2400" dirty="0">
                <a:effectLst/>
                <a:latin typeface="Calibri" panose="020F0502020204030204" pitchFamily="34" charset="0"/>
                <a:ea typeface="Times New Roman" panose="02020603050405020304" pitchFamily="18" charset="0"/>
                <a:cs typeface="Calibri" panose="020F0502020204030204" pitchFamily="34" charset="0"/>
              </a:rPr>
              <a:t>A demissão a bem do serviço público é aplicável nos casos de:</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p>
            <a:pPr indent="706120" algn="just">
              <a:lnSpc>
                <a:spcPct val="107000"/>
              </a:lnSpc>
              <a:spcAft>
                <a:spcPts val="600"/>
              </a:spcAft>
            </a:pPr>
            <a:r>
              <a:rPr lang="pt-BR" sz="2400" dirty="0">
                <a:effectLst/>
                <a:latin typeface="Calibri" panose="020F0502020204030204" pitchFamily="34" charset="0"/>
                <a:ea typeface="Times New Roman" panose="02020603050405020304" pitchFamily="18" charset="0"/>
                <a:cs typeface="Calibri" panose="020F0502020204030204" pitchFamily="34" charset="0"/>
              </a:rPr>
              <a:t>I – violação dos incisos XXIII a XXV do art. 76;</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p>
            <a:pPr indent="706120" algn="just">
              <a:lnSpc>
                <a:spcPct val="107000"/>
              </a:lnSpc>
              <a:spcAft>
                <a:spcPts val="600"/>
              </a:spcAft>
            </a:pPr>
            <a:r>
              <a:rPr lang="pt-BR" sz="2400" dirty="0">
                <a:effectLst/>
                <a:latin typeface="Calibri" panose="020F0502020204030204" pitchFamily="34" charset="0"/>
                <a:ea typeface="Times New Roman" panose="02020603050405020304" pitchFamily="18" charset="0"/>
                <a:cs typeface="Calibri" panose="020F0502020204030204" pitchFamily="34" charset="0"/>
              </a:rPr>
              <a:t>II – prática de ato de improbidade administrativa;</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p>
            <a:pPr indent="706120" algn="just">
              <a:lnSpc>
                <a:spcPct val="107000"/>
              </a:lnSpc>
              <a:spcAft>
                <a:spcPts val="600"/>
              </a:spcAft>
            </a:pPr>
            <a:r>
              <a:rPr lang="pt-BR" sz="2400" dirty="0">
                <a:effectLst/>
                <a:latin typeface="Calibri" panose="020F0502020204030204" pitchFamily="34" charset="0"/>
                <a:ea typeface="Times New Roman" panose="02020603050405020304" pitchFamily="18" charset="0"/>
                <a:cs typeface="Calibri" panose="020F0502020204030204" pitchFamily="34" charset="0"/>
              </a:rPr>
              <a:t>II – conduta dolosa em crime contra a Administração Pública; </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p>
            <a:pPr indent="706120" algn="just">
              <a:lnSpc>
                <a:spcPct val="107000"/>
              </a:lnSpc>
              <a:spcAft>
                <a:spcPts val="600"/>
              </a:spcAft>
            </a:pPr>
            <a:r>
              <a:rPr lang="pt-BR" sz="2400" dirty="0">
                <a:effectLst/>
                <a:latin typeface="Calibri" panose="020F0502020204030204" pitchFamily="34" charset="0"/>
                <a:ea typeface="Times New Roman" panose="02020603050405020304" pitchFamily="18" charset="0"/>
                <a:cs typeface="Calibri" panose="020F0502020204030204" pitchFamily="34" charset="0"/>
              </a:rPr>
              <a:t>III – crime contra a ordem tributária e de lavagem ou ocultação de bens, direitos ou valores. </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p>
            <a:pPr indent="706120" algn="just">
              <a:lnSpc>
                <a:spcPct val="107000"/>
              </a:lnSpc>
              <a:spcAft>
                <a:spcPts val="600"/>
              </a:spcAft>
            </a:pPr>
            <a:r>
              <a:rPr lang="pt-BR" sz="2400" dirty="0">
                <a:effectLst/>
                <a:latin typeface="Calibri" panose="020F0502020204030204" pitchFamily="34" charset="0"/>
                <a:ea typeface="Times New Roman" panose="02020603050405020304" pitchFamily="18" charset="0"/>
                <a:cs typeface="Calibri" panose="020F0502020204030204" pitchFamily="34" charset="0"/>
              </a:rPr>
              <a:t>A cassação de aposentadoria ou disponibilidade é aplicável nos casos previstos nos </a:t>
            </a:r>
            <a:r>
              <a:rPr lang="pt-BR" sz="2400" dirty="0" err="1">
                <a:effectLst/>
                <a:latin typeface="Calibri" panose="020F0502020204030204" pitchFamily="34" charset="0"/>
                <a:ea typeface="Times New Roman" panose="02020603050405020304" pitchFamily="18" charset="0"/>
                <a:cs typeface="Calibri" panose="020F0502020204030204" pitchFamily="34" charset="0"/>
              </a:rPr>
              <a:t>arts</a:t>
            </a:r>
            <a:r>
              <a:rPr lang="pt-BR" sz="2400" dirty="0">
                <a:effectLst/>
                <a:latin typeface="Calibri" panose="020F0502020204030204" pitchFamily="34" charset="0"/>
                <a:ea typeface="Times New Roman" panose="02020603050405020304" pitchFamily="18" charset="0"/>
                <a:cs typeface="Calibri" panose="020F0502020204030204" pitchFamily="34" charset="0"/>
              </a:rPr>
              <a:t>. 81 e 82 desta Lei Orgânica.</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6449506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A38D0C-E266-480B-B3FF-C89D57A89FA3}"/>
              </a:ext>
            </a:extLst>
          </p:cNvPr>
          <p:cNvSpPr>
            <a:spLocks noGrp="1"/>
          </p:cNvSpPr>
          <p:nvPr>
            <p:ph type="title"/>
          </p:nvPr>
        </p:nvSpPr>
        <p:spPr>
          <a:xfrm>
            <a:off x="0" y="804519"/>
            <a:ext cx="12191999" cy="1049235"/>
          </a:xfrm>
        </p:spPr>
        <p:txBody>
          <a:bodyPr>
            <a:normAutofit/>
          </a:bodyPr>
          <a:lstStyle/>
          <a:p>
            <a:pPr algn="ctr"/>
            <a:r>
              <a:rPr lang="pt-BR" sz="2800" dirty="0">
                <a:latin typeface="Calibri" panose="020F0502020204030204" pitchFamily="34" charset="0"/>
                <a:cs typeface="Calibri" panose="020F0502020204030204" pitchFamily="34" charset="0"/>
              </a:rPr>
              <a:t>Da apuração disciplinar</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 sindicância investigativa (ART. 86)</a:t>
            </a:r>
          </a:p>
        </p:txBody>
      </p:sp>
      <p:sp>
        <p:nvSpPr>
          <p:cNvPr id="3" name="Espaço Reservado para Conteúdo 2">
            <a:extLst>
              <a:ext uri="{FF2B5EF4-FFF2-40B4-BE49-F238E27FC236}">
                <a16:creationId xmlns:a16="http://schemas.microsoft.com/office/drawing/2014/main" id="{00013B2E-F7B3-4F88-ACAC-4954F5F6B712}"/>
              </a:ext>
            </a:extLst>
          </p:cNvPr>
          <p:cNvSpPr>
            <a:spLocks noGrp="1"/>
          </p:cNvSpPr>
          <p:nvPr>
            <p:ph idx="1"/>
          </p:nvPr>
        </p:nvSpPr>
        <p:spPr>
          <a:xfrm>
            <a:off x="1" y="2015732"/>
            <a:ext cx="12191998" cy="4037749"/>
          </a:xfrm>
        </p:spPr>
        <p:txBody>
          <a:bodyPr/>
          <a:lstStyle/>
          <a:p>
            <a:pPr algn="just"/>
            <a:r>
              <a:rPr lang="pt-BR" sz="2200" dirty="0">
                <a:latin typeface="Calibri" panose="020F0502020204030204" pitchFamily="34" charset="0"/>
                <a:cs typeface="Calibri" panose="020F0502020204030204" pitchFamily="34" charset="0"/>
              </a:rPr>
              <a:t>PROCEDIMENTO SUMÁRIO, SIGILOSO E INQUISITORIAL PRELIMINAR DE SINDICÂNCIA INVESTIGATÓRIA OU DE PROCESSO ADMINISTRATIVO DISCIPLINAR</a:t>
            </a:r>
          </a:p>
          <a:p>
            <a:pPr algn="just"/>
            <a:r>
              <a:rPr lang="pt-BR" sz="2200" dirty="0">
                <a:latin typeface="Calibri" panose="020F0502020204030204" pitchFamily="34" charset="0"/>
                <a:cs typeface="Calibri" panose="020F0502020204030204" pitchFamily="34" charset="0"/>
              </a:rPr>
              <a:t>INSTAURADA POR ATO DO CORREGEDOR GERAL DA ADMINISTRAÇÃO TRIBUTÁRIA</a:t>
            </a:r>
          </a:p>
          <a:p>
            <a:pPr algn="just"/>
            <a:r>
              <a:rPr lang="pt-BR" sz="2200" dirty="0">
                <a:latin typeface="Calibri" panose="020F0502020204030204" pitchFamily="34" charset="0"/>
                <a:cs typeface="Calibri" panose="020F0502020204030204" pitchFamily="34" charset="0"/>
              </a:rPr>
              <a:t>PROCEDIDA POR COMISSÃO FORMADA POR 3 (TRÊS) CORREGEDORES FISCAIS</a:t>
            </a:r>
          </a:p>
          <a:p>
            <a:pPr algn="just"/>
            <a:r>
              <a:rPr lang="pt-BR" sz="2200" dirty="0">
                <a:latin typeface="Calibri" panose="020F0502020204030204" pitchFamily="34" charset="0"/>
                <a:cs typeface="Calibri" panose="020F0502020204030204" pitchFamily="34" charset="0"/>
              </a:rPr>
              <a:t>PARECER CONCLUSIVO PELO ARQUIVAMENTO OU PELA INSTAURAÇÃO DE SINDICÂNCIA INVESTIGATÓRIA OU PROCESSO ADMINISTRATIVO DISCIPLINAR, QUE NESTE CASO DEVERÁ CONTER SÚMULA ACUSATÓRIA (FATO IMPUTADO, NOME DO ACUSADO E CAPITULAÇÃO LEGAL)</a:t>
            </a:r>
          </a:p>
          <a:p>
            <a:pPr algn="just"/>
            <a:r>
              <a:rPr lang="pt-BR" sz="2200" dirty="0">
                <a:latin typeface="Calibri" panose="020F0502020204030204" pitchFamily="34" charset="0"/>
                <a:cs typeface="Calibri" panose="020F0502020204030204" pitchFamily="34" charset="0"/>
              </a:rPr>
              <a:t>NÃO SE PRESTA DE LASTRO PARA SANÇÃO DISCIPLINAR</a:t>
            </a:r>
          </a:p>
          <a:p>
            <a:pPr algn="just"/>
            <a:endParaRPr lang="pt-BR" dirty="0"/>
          </a:p>
        </p:txBody>
      </p:sp>
    </p:spTree>
    <p:extLst>
      <p:ext uri="{BB962C8B-B14F-4D97-AF65-F5344CB8AC3E}">
        <p14:creationId xmlns:p14="http://schemas.microsoft.com/office/powerpoint/2010/main" val="6040841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0E59BB-9885-4FD3-9922-7371F75A4547}"/>
              </a:ext>
            </a:extLst>
          </p:cNvPr>
          <p:cNvSpPr>
            <a:spLocks noGrp="1"/>
          </p:cNvSpPr>
          <p:nvPr>
            <p:ph type="title"/>
          </p:nvPr>
        </p:nvSpPr>
        <p:spPr>
          <a:xfrm>
            <a:off x="0" y="804519"/>
            <a:ext cx="12191999" cy="1049235"/>
          </a:xfrm>
        </p:spPr>
        <p:txBody>
          <a:bodyPr>
            <a:normAutofit/>
          </a:bodyPr>
          <a:lstStyle/>
          <a:p>
            <a:pPr algn="ctr"/>
            <a:r>
              <a:rPr lang="pt-BR" sz="2800" dirty="0">
                <a:latin typeface="Calibri" panose="020F0502020204030204" pitchFamily="34" charset="0"/>
                <a:cs typeface="Calibri" panose="020F0502020204030204" pitchFamily="34" charset="0"/>
              </a:rPr>
              <a:t>Da apuração disciplinar</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DAS REGRAS GERAIS DA SINDICÂNCIA ACUSATÓRIA E DO PAD (ART. 87)</a:t>
            </a:r>
            <a:endParaRPr lang="pt-BR" sz="2800" dirty="0"/>
          </a:p>
        </p:txBody>
      </p:sp>
      <p:sp>
        <p:nvSpPr>
          <p:cNvPr id="3" name="Espaço Reservado para Conteúdo 2">
            <a:extLst>
              <a:ext uri="{FF2B5EF4-FFF2-40B4-BE49-F238E27FC236}">
                <a16:creationId xmlns:a16="http://schemas.microsoft.com/office/drawing/2014/main" id="{259E63BC-29EA-4DB1-91BA-48ACA0354F81}"/>
              </a:ext>
            </a:extLst>
          </p:cNvPr>
          <p:cNvSpPr>
            <a:spLocks noGrp="1"/>
          </p:cNvSpPr>
          <p:nvPr>
            <p:ph idx="1"/>
          </p:nvPr>
        </p:nvSpPr>
        <p:spPr>
          <a:xfrm>
            <a:off x="1" y="2015732"/>
            <a:ext cx="12191998" cy="4037749"/>
          </a:xfrm>
        </p:spPr>
        <p:txBody>
          <a:bodyPr>
            <a:noAutofit/>
          </a:bodyPr>
          <a:lstStyle/>
          <a:p>
            <a:r>
              <a:rPr lang="pt-BR" sz="2100" dirty="0">
                <a:latin typeface="Calibri" panose="020F0502020204030204" pitchFamily="34" charset="0"/>
                <a:cs typeface="Calibri" panose="020F0502020204030204" pitchFamily="34" charset="0"/>
              </a:rPr>
              <a:t>INSTAURAÇÃO POR ATO DO SECRETÁRIO DE ESTADO DA TRIBUTAÇÃO</a:t>
            </a:r>
          </a:p>
          <a:p>
            <a:pPr algn="just"/>
            <a:r>
              <a:rPr lang="pt-BR" sz="2100" dirty="0">
                <a:latin typeface="Calibri" panose="020F0502020204030204" pitchFamily="34" charset="0"/>
                <a:cs typeface="Calibri" panose="020F0502020204030204" pitchFamily="34" charset="0"/>
              </a:rPr>
              <a:t>PROCEDIDA POR 3 (TRÊS) MEMBROS DA COMISSÃO DE ÉTICA E DISCIPLINA DA ADMINISTRAÇÃO TRIBUTÁRIA</a:t>
            </a:r>
          </a:p>
          <a:p>
            <a:pPr algn="just"/>
            <a:r>
              <a:rPr lang="pt-BR" sz="2100" dirty="0">
                <a:latin typeface="Calibri" panose="020F0502020204030204" pitchFamily="34" charset="0"/>
                <a:cs typeface="Calibri" panose="020F0502020204030204" pitchFamily="34" charset="0"/>
              </a:rPr>
              <a:t>PREVISÃO DE DEFESA PRÉVIA DO ACUSADO E JUÍZO PRÉVIO DE RECEBIMENTO DA ACUSAÇÃO PELO SECRETÁRIO DE ESTADO DA TRIBUTAÇÃO (ADVERTÊNCIA) OU PELO CONSAT (DEMAIS SANÇÕES), EM QUE VIGORA, NA DÚVIDA, O PRINCÍPIO IN DUBIO PRO SOCIETATE</a:t>
            </a:r>
          </a:p>
          <a:p>
            <a:r>
              <a:rPr lang="pt-BR" sz="2100" dirty="0">
                <a:latin typeface="Calibri" panose="020F0502020204030204" pitchFamily="34" charset="0"/>
                <a:cs typeface="Calibri" panose="020F0502020204030204" pitchFamily="34" charset="0"/>
              </a:rPr>
              <a:t>GARANTIA DO DEVIDO PROCESSO LEGAL, DO CONTRADITÓRIO E DA AMPLA DEFESA</a:t>
            </a:r>
          </a:p>
          <a:p>
            <a:r>
              <a:rPr lang="pt-BR" sz="2100" dirty="0">
                <a:latin typeface="Calibri" panose="020F0502020204030204" pitchFamily="34" charset="0"/>
                <a:cs typeface="Calibri" panose="020F0502020204030204" pitchFamily="34" charset="0"/>
              </a:rPr>
              <a:t>INDEPENDÊNCIA E IMPARCIALIDADE DA TRINCA SINDICANTE OU PROCESSANTE</a:t>
            </a:r>
          </a:p>
          <a:p>
            <a:r>
              <a:rPr lang="pt-BR" sz="2100" dirty="0">
                <a:latin typeface="Calibri" panose="020F0502020204030204" pitchFamily="34" charset="0"/>
                <a:cs typeface="Calibri" panose="020F0502020204030204" pitchFamily="34" charset="0"/>
              </a:rPr>
              <a:t>APLICAÇÃO SUBSIDIÁRIA DE NORMAS PENAIS E PROCESSUAIS PENAIS, LC Nº 122 E LC Nº 303</a:t>
            </a:r>
          </a:p>
        </p:txBody>
      </p:sp>
    </p:spTree>
    <p:extLst>
      <p:ext uri="{BB962C8B-B14F-4D97-AF65-F5344CB8AC3E}">
        <p14:creationId xmlns:p14="http://schemas.microsoft.com/office/powerpoint/2010/main" val="7454884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D996F6-0478-472D-B04A-879A2E840FCB}"/>
              </a:ext>
            </a:extLst>
          </p:cNvPr>
          <p:cNvSpPr>
            <a:spLocks noGrp="1"/>
          </p:cNvSpPr>
          <p:nvPr>
            <p:ph type="title"/>
          </p:nvPr>
        </p:nvSpPr>
        <p:spPr>
          <a:xfrm>
            <a:off x="0" y="804519"/>
            <a:ext cx="12191999" cy="1049235"/>
          </a:xfrm>
        </p:spPr>
        <p:txBody>
          <a:bodyPr>
            <a:normAutofit/>
          </a:bodyPr>
          <a:lstStyle/>
          <a:p>
            <a:pPr algn="ctr"/>
            <a:r>
              <a:rPr lang="pt-BR" sz="2800" dirty="0">
                <a:latin typeface="Calibri" panose="020F0502020204030204" pitchFamily="34" charset="0"/>
                <a:cs typeface="Calibri" panose="020F0502020204030204" pitchFamily="34" charset="0"/>
              </a:rPr>
              <a:t>DA APURAÇÃO DISCIPLINAR</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 SINDICÂNCIA ACUSATÓRIA (ART. 88)</a:t>
            </a:r>
          </a:p>
        </p:txBody>
      </p:sp>
      <p:sp>
        <p:nvSpPr>
          <p:cNvPr id="3" name="Espaço Reservado para Conteúdo 2">
            <a:extLst>
              <a:ext uri="{FF2B5EF4-FFF2-40B4-BE49-F238E27FC236}">
                <a16:creationId xmlns:a16="http://schemas.microsoft.com/office/drawing/2014/main" id="{F0D83612-67F4-4ADD-960D-CC6FE89B2452}"/>
              </a:ext>
            </a:extLst>
          </p:cNvPr>
          <p:cNvSpPr>
            <a:spLocks noGrp="1"/>
          </p:cNvSpPr>
          <p:nvPr>
            <p:ph idx="1"/>
          </p:nvPr>
        </p:nvSpPr>
        <p:spPr>
          <a:xfrm>
            <a:off x="1" y="2292626"/>
            <a:ext cx="12191998" cy="3760855"/>
          </a:xfrm>
        </p:spPr>
        <p:txBody>
          <a:bodyPr/>
          <a:lstStyle/>
          <a:p>
            <a:r>
              <a:rPr lang="pt-BR" sz="2400" dirty="0">
                <a:latin typeface="Calibri" panose="020F0502020204030204" pitchFamily="34" charset="0"/>
                <a:cs typeface="Calibri" panose="020F0502020204030204" pitchFamily="34" charset="0"/>
              </a:rPr>
              <a:t>APLICÁVEL PARA SANÇÃO DISCIPLINAR DE ADVERTÊNCIA</a:t>
            </a:r>
          </a:p>
          <a:p>
            <a:pPr algn="just"/>
            <a:r>
              <a:rPr lang="pt-BR" sz="2400" dirty="0">
                <a:latin typeface="Calibri" panose="020F0502020204030204" pitchFamily="34" charset="0"/>
                <a:cs typeface="Calibri" panose="020F0502020204030204" pitchFamily="34" charset="0"/>
              </a:rPr>
              <a:t>PRAZO DE DURAÇÃO DA SINDICÂNCIA ACUSATÓRIA: 30 (TRINTA) DIAS, PRORROGÁVEL POR ÍGUAL PERÍODO</a:t>
            </a:r>
          </a:p>
          <a:p>
            <a:r>
              <a:rPr lang="pt-BR" sz="2400" dirty="0">
                <a:latin typeface="Calibri" panose="020F0502020204030204" pitchFamily="34" charset="0"/>
                <a:cs typeface="Calibri" panose="020F0502020204030204" pitchFamily="34" charset="0"/>
              </a:rPr>
              <a:t>APLICAÇÃO DA SANÇÃO POR ATO DO SECRETÁRIO DE ESTADO DA TRIBUTAÇÃO</a:t>
            </a:r>
          </a:p>
          <a:p>
            <a:r>
              <a:rPr lang="pt-BR" sz="2400" dirty="0">
                <a:latin typeface="Calibri" panose="020F0502020204030204" pitchFamily="34" charset="0"/>
                <a:cs typeface="Calibri" panose="020F0502020204030204" pitchFamily="34" charset="0"/>
              </a:rPr>
              <a:t>RECURSO PERANTE O CONSELHO SUPERIOR DA ADMINISTRAÇÃO TRIBUTÁRIA</a:t>
            </a:r>
          </a:p>
          <a:p>
            <a:endParaRPr lang="pt-BR" sz="2400" dirty="0">
              <a:latin typeface="Calibri" panose="020F0502020204030204" pitchFamily="34" charset="0"/>
              <a:cs typeface="Calibri" panose="020F0502020204030204" pitchFamily="34" charset="0"/>
            </a:endParaRPr>
          </a:p>
          <a:p>
            <a:endParaRPr lang="pt-BR" dirty="0"/>
          </a:p>
        </p:txBody>
      </p:sp>
    </p:spTree>
    <p:extLst>
      <p:ext uri="{BB962C8B-B14F-4D97-AF65-F5344CB8AC3E}">
        <p14:creationId xmlns:p14="http://schemas.microsoft.com/office/powerpoint/2010/main" val="21183488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BA462A-E7F0-4315-801F-F101DF81D191}"/>
              </a:ext>
            </a:extLst>
          </p:cNvPr>
          <p:cNvSpPr>
            <a:spLocks noGrp="1"/>
          </p:cNvSpPr>
          <p:nvPr>
            <p:ph type="title"/>
          </p:nvPr>
        </p:nvSpPr>
        <p:spPr>
          <a:xfrm>
            <a:off x="0" y="649357"/>
            <a:ext cx="12191999" cy="1113183"/>
          </a:xfrm>
        </p:spPr>
        <p:txBody>
          <a:bodyPr>
            <a:normAutofit/>
          </a:bodyPr>
          <a:lstStyle/>
          <a:p>
            <a:pPr algn="ctr"/>
            <a:r>
              <a:rPr lang="pt-BR" sz="2800" dirty="0">
                <a:latin typeface="Calibri" panose="020F0502020204030204" pitchFamily="34" charset="0"/>
                <a:cs typeface="Calibri" panose="020F0502020204030204" pitchFamily="34" charset="0"/>
              </a:rPr>
              <a:t>APURAÇÃO DISCIPLINAR</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PROCESSO ADMINISTRATIVO DISCIPLINAR (ART. 89)</a:t>
            </a:r>
          </a:p>
        </p:txBody>
      </p:sp>
      <p:sp>
        <p:nvSpPr>
          <p:cNvPr id="3" name="Espaço Reservado para Conteúdo 2">
            <a:extLst>
              <a:ext uri="{FF2B5EF4-FFF2-40B4-BE49-F238E27FC236}">
                <a16:creationId xmlns:a16="http://schemas.microsoft.com/office/drawing/2014/main" id="{6EB78726-A489-42D9-BEA5-53882226C5D0}"/>
              </a:ext>
            </a:extLst>
          </p:cNvPr>
          <p:cNvSpPr>
            <a:spLocks noGrp="1"/>
          </p:cNvSpPr>
          <p:nvPr>
            <p:ph idx="1"/>
          </p:nvPr>
        </p:nvSpPr>
        <p:spPr>
          <a:xfrm>
            <a:off x="1" y="2239617"/>
            <a:ext cx="12191998" cy="3813863"/>
          </a:xfrm>
        </p:spPr>
        <p:txBody>
          <a:bodyPr>
            <a:normAutofit lnSpcReduction="10000"/>
          </a:bodyPr>
          <a:lstStyle/>
          <a:p>
            <a:pPr algn="just"/>
            <a:r>
              <a:rPr lang="pt-BR" sz="2400" dirty="0">
                <a:latin typeface="Calibri" panose="020F0502020204030204" pitchFamily="34" charset="0"/>
                <a:cs typeface="Calibri" panose="020F0502020204030204" pitchFamily="34" charset="0"/>
              </a:rPr>
              <a:t>APLICÁVEL PARA AS SANÇÕES DISCIPLINARES DE SUSPENSÃO ATÉ 90 (NOVENTA) DIAS, DEMISSÃO, DEMISSÃO A BEM DO SERVIÇO PÚBLICO E CASSAÇÃO DE APOSENTADORIA OU DISPONIBILIDADE </a:t>
            </a:r>
          </a:p>
          <a:p>
            <a:pPr algn="just"/>
            <a:r>
              <a:rPr lang="pt-BR" sz="2400" dirty="0">
                <a:latin typeface="Calibri" panose="020F0502020204030204" pitchFamily="34" charset="0"/>
                <a:cs typeface="Calibri" panose="020F0502020204030204" pitchFamily="34" charset="0"/>
              </a:rPr>
              <a:t>PRAZO DE DURAÇÃO: 60 (SESSENTA) DIAS, PRORROGÁVEL POR ÍGUAL PERÍODO</a:t>
            </a:r>
          </a:p>
          <a:p>
            <a:pPr algn="just"/>
            <a:r>
              <a:rPr lang="pt-BR" sz="2400" dirty="0">
                <a:latin typeface="Calibri" panose="020F0502020204030204" pitchFamily="34" charset="0"/>
                <a:cs typeface="Calibri" panose="020F0502020204030204" pitchFamily="34" charset="0"/>
              </a:rPr>
              <a:t>COMPETENTE PARA APLICAÇÃO DA SANÇÃO: O CONSELHO SUPERIOR DA ADMINISTRAÇÃO TRIBUTÁRIA (SUSPENSÃO ATÉ 90 (NOVENTA) DIAS) E O GOVERNADOR DO ESTADO DO RIO GRANDE DO NORTE (DEMAIS SANÇÕES)</a:t>
            </a:r>
          </a:p>
          <a:p>
            <a:pPr algn="just"/>
            <a:r>
              <a:rPr lang="pt-BR" sz="2400" dirty="0">
                <a:latin typeface="Calibri" panose="020F0502020204030204" pitchFamily="34" charset="0"/>
                <a:cs typeface="Calibri" panose="020F0502020204030204" pitchFamily="34" charset="0"/>
              </a:rPr>
              <a:t>CABÍVEL RECURSO DE RECONSIDERAÇÃO</a:t>
            </a:r>
          </a:p>
          <a:p>
            <a:pPr algn="just"/>
            <a:endParaRPr lang="pt-BR" dirty="0"/>
          </a:p>
          <a:p>
            <a:pPr algn="just"/>
            <a:endParaRPr lang="pt-BR" dirty="0"/>
          </a:p>
        </p:txBody>
      </p:sp>
    </p:spTree>
    <p:extLst>
      <p:ext uri="{BB962C8B-B14F-4D97-AF65-F5344CB8AC3E}">
        <p14:creationId xmlns:p14="http://schemas.microsoft.com/office/powerpoint/2010/main" val="4297703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31826A-DA25-4659-85E6-681C9EF07BC9}"/>
              </a:ext>
            </a:extLst>
          </p:cNvPr>
          <p:cNvSpPr>
            <a:spLocks noGrp="1"/>
          </p:cNvSpPr>
          <p:nvPr>
            <p:ph type="title"/>
          </p:nvPr>
        </p:nvSpPr>
        <p:spPr>
          <a:xfrm>
            <a:off x="0" y="804519"/>
            <a:ext cx="12192000" cy="1049235"/>
          </a:xfrm>
        </p:spPr>
        <p:txBody>
          <a:bodyPr>
            <a:normAutofit/>
          </a:bodyPr>
          <a:lstStyle/>
          <a:p>
            <a:pPr algn="ctr"/>
            <a:r>
              <a:rPr lang="pt-BR" sz="2800" dirty="0">
                <a:latin typeface="Calibri" panose="020F0502020204030204" pitchFamily="34" charset="0"/>
                <a:cs typeface="Calibri" panose="020F0502020204030204" pitchFamily="34" charset="0"/>
              </a:rPr>
              <a:t>LIVRO III</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DISPOSIÇÕES FINAIS E TRANSITÓRIAS</a:t>
            </a:r>
          </a:p>
        </p:txBody>
      </p:sp>
      <p:sp>
        <p:nvSpPr>
          <p:cNvPr id="3" name="Espaço Reservado para Conteúdo 2">
            <a:extLst>
              <a:ext uri="{FF2B5EF4-FFF2-40B4-BE49-F238E27FC236}">
                <a16:creationId xmlns:a16="http://schemas.microsoft.com/office/drawing/2014/main" id="{E3E57C27-7E72-452D-B69E-4B3DFADC0262}"/>
              </a:ext>
            </a:extLst>
          </p:cNvPr>
          <p:cNvSpPr>
            <a:spLocks noGrp="1"/>
          </p:cNvSpPr>
          <p:nvPr>
            <p:ph idx="1"/>
          </p:nvPr>
        </p:nvSpPr>
        <p:spPr>
          <a:xfrm>
            <a:off x="0" y="2266122"/>
            <a:ext cx="12192000" cy="3200223"/>
          </a:xfrm>
        </p:spPr>
        <p:txBody>
          <a:bodyPr/>
          <a:lstStyle/>
          <a:p>
            <a:r>
              <a:rPr lang="pt-BR" sz="2400" dirty="0">
                <a:latin typeface="Calibri" panose="020F0502020204030204" pitchFamily="34" charset="0"/>
                <a:cs typeface="Calibri" panose="020F0502020204030204" pitchFamily="34" charset="0"/>
              </a:rPr>
              <a:t>ADEQUAÇÃO DA NOVA NOMENCLATURA DOS AUDITORES FISCAIS</a:t>
            </a:r>
          </a:p>
          <a:p>
            <a:pPr algn="just"/>
            <a:r>
              <a:rPr lang="pt-BR" sz="2400" dirty="0">
                <a:latin typeface="Calibri" panose="020F0502020204030204" pitchFamily="34" charset="0"/>
                <a:cs typeface="Calibri" panose="020F0502020204030204" pitchFamily="34" charset="0"/>
              </a:rPr>
              <a:t>PREVISÃO DE APLICAÇÃO DA LEI ORGÂNICA, NO QUE COUBER,  AOS APOSENTADOS E PENSIONISTAS</a:t>
            </a:r>
          </a:p>
          <a:p>
            <a:pPr algn="just"/>
            <a:r>
              <a:rPr lang="pt-BR" sz="2400" dirty="0">
                <a:latin typeface="Calibri" panose="020F0502020204030204" pitchFamily="34" charset="0"/>
                <a:cs typeface="Calibri" panose="020F0502020204030204" pitchFamily="34" charset="0"/>
              </a:rPr>
              <a:t>PREVISÃO DE 60 (SESSENTA) DIAS PARA INSTALAÇÃO DO CONSELHO SUPERIOR DA ADMINISTRAÇÃO TRIBUTÁRIA, CONTADOS DA DATA DE PUBLICAÇÃO DA LEI ORGÂNICA</a:t>
            </a:r>
          </a:p>
          <a:p>
            <a:pPr algn="just"/>
            <a:r>
              <a:rPr lang="pt-BR" sz="2400" dirty="0">
                <a:latin typeface="Calibri" panose="020F0502020204030204" pitchFamily="34" charset="0"/>
                <a:cs typeface="Calibri" panose="020F0502020204030204" pitchFamily="34" charset="0"/>
              </a:rPr>
              <a:t>PREVISÃO DE ATUALIZAÇÃO DO VALOR DA UPV</a:t>
            </a:r>
          </a:p>
          <a:p>
            <a:pPr algn="just"/>
            <a:endParaRPr lang="pt-BR" dirty="0"/>
          </a:p>
        </p:txBody>
      </p:sp>
    </p:spTree>
    <p:extLst>
      <p:ext uri="{BB962C8B-B14F-4D97-AF65-F5344CB8AC3E}">
        <p14:creationId xmlns:p14="http://schemas.microsoft.com/office/powerpoint/2010/main" val="12857160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7F417A-DFF2-4FEF-BF37-47A89C03744F}"/>
              </a:ext>
            </a:extLst>
          </p:cNvPr>
          <p:cNvSpPr>
            <a:spLocks noGrp="1"/>
          </p:cNvSpPr>
          <p:nvPr>
            <p:ph type="title"/>
          </p:nvPr>
        </p:nvSpPr>
        <p:spPr>
          <a:xfrm>
            <a:off x="185531" y="804519"/>
            <a:ext cx="11767930" cy="1049235"/>
          </a:xfrm>
        </p:spPr>
        <p:txBody>
          <a:bodyPr>
            <a:normAutofit/>
          </a:bodyPr>
          <a:lstStyle/>
          <a:p>
            <a:pPr algn="ctr"/>
            <a:r>
              <a:rPr lang="pt-BR" sz="2800" dirty="0">
                <a:latin typeface="Calibri" panose="020F0502020204030204" pitchFamily="34" charset="0"/>
                <a:cs typeface="Calibri" panose="020F0502020204030204" pitchFamily="34" charset="0"/>
              </a:rPr>
              <a:t>PRINCIPAIS EVOLUÇÕES NAS VERSÕES DO PLOAT</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AUTONOMIA</a:t>
            </a:r>
          </a:p>
        </p:txBody>
      </p:sp>
      <p:sp>
        <p:nvSpPr>
          <p:cNvPr id="3" name="Espaço Reservado para Conteúdo 2">
            <a:extLst>
              <a:ext uri="{FF2B5EF4-FFF2-40B4-BE49-F238E27FC236}">
                <a16:creationId xmlns:a16="http://schemas.microsoft.com/office/drawing/2014/main" id="{E2E4CD3B-FA14-4C76-873A-B79F81BE6AC7}"/>
              </a:ext>
            </a:extLst>
          </p:cNvPr>
          <p:cNvSpPr>
            <a:spLocks noGrp="1"/>
          </p:cNvSpPr>
          <p:nvPr>
            <p:ph idx="1"/>
          </p:nvPr>
        </p:nvSpPr>
        <p:spPr>
          <a:xfrm>
            <a:off x="0" y="1853754"/>
            <a:ext cx="12192000" cy="4295255"/>
          </a:xfrm>
        </p:spPr>
        <p:txBody>
          <a:bodyPr>
            <a:normAutofit/>
          </a:bodyPr>
          <a:lstStyle/>
          <a:p>
            <a:pPr algn="just"/>
            <a:r>
              <a:rPr lang="pt-BR" sz="2400" dirty="0">
                <a:latin typeface="Calibri" panose="020F0502020204030204" pitchFamily="34" charset="0"/>
                <a:cs typeface="Calibri" panose="020F0502020204030204" pitchFamily="34" charset="0"/>
              </a:rPr>
              <a:t>VERSÃO 1 (ORIGINAL):  AUTONOMIA ADMINISTRATIVA E FUNCIONAL (ART. 16). PREVISÃO DE ELABORAÇÃO DA PROPOSTA ORÇAMENTÁRIA (ART. 17) E DE RECURSOS PRÓPRIOS (MÍNIMO DE 6% DO ORÇAMENTO,  ART. 18)</a:t>
            </a:r>
          </a:p>
          <a:p>
            <a:pPr algn="just"/>
            <a:r>
              <a:rPr lang="pt-BR" sz="2400" dirty="0">
                <a:latin typeface="Calibri" panose="020F0502020204030204" pitchFamily="34" charset="0"/>
                <a:cs typeface="Calibri" panose="020F0502020204030204" pitchFamily="34" charset="0"/>
              </a:rPr>
              <a:t>VERSÃO II (ALTERADA PELA ADMINISTRAÇÃO): AUTONOMIA ADMINISTRATIVA E FUNCIONAL (ART. 16). PREVISÃO DE ELABORAÇÃO DA PROPOSTA ORÇAMENTÁRIA (ART. 17) E DE RECURSOS PRÓPRIOS SEM A ESTIPULAÇÃO DE NENHUM PERCENTUAL MÍNIMO DO ORÇAMENTO.</a:t>
            </a:r>
          </a:p>
          <a:p>
            <a:pPr algn="just"/>
            <a:r>
              <a:rPr lang="pt-BR" sz="2400" dirty="0">
                <a:latin typeface="Calibri" panose="020F0502020204030204" pitchFamily="34" charset="0"/>
                <a:cs typeface="Calibri" panose="020F0502020204030204" pitchFamily="34" charset="0"/>
              </a:rPr>
              <a:t>VERSÃO III (DA ATUAL COMISSÃO SINDICAL): AUTONOMIA ADMINISTRATIVA, ORÇAMENTÁRIA, FINANCEIRA E FUNCIONAL (ART. 16), ELABORAÇÃO DA PROPOSTA ORÇAMENTÁRIA (ART. 17) E DE RECURSOS PRÓPRIOS (MÍNIMO DE 0,75% DO ORÇAMENTO)</a:t>
            </a:r>
          </a:p>
        </p:txBody>
      </p:sp>
    </p:spTree>
    <p:extLst>
      <p:ext uri="{BB962C8B-B14F-4D97-AF65-F5344CB8AC3E}">
        <p14:creationId xmlns:p14="http://schemas.microsoft.com/office/powerpoint/2010/main" val="32788949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719AB6-4968-4AD5-ADE0-CC9D28B310ED}"/>
              </a:ext>
            </a:extLst>
          </p:cNvPr>
          <p:cNvSpPr>
            <a:spLocks noGrp="1"/>
          </p:cNvSpPr>
          <p:nvPr>
            <p:ph type="title"/>
          </p:nvPr>
        </p:nvSpPr>
        <p:spPr>
          <a:xfrm>
            <a:off x="119269" y="804519"/>
            <a:ext cx="11926957" cy="1049235"/>
          </a:xfrm>
        </p:spPr>
        <p:txBody>
          <a:bodyPr>
            <a:normAutofit/>
          </a:bodyPr>
          <a:lstStyle/>
          <a:p>
            <a:pPr algn="ctr"/>
            <a:r>
              <a:rPr lang="pt-BR" sz="2800" dirty="0">
                <a:latin typeface="Calibri" panose="020F0502020204030204" pitchFamily="34" charset="0"/>
                <a:cs typeface="Calibri" panose="020F0502020204030204" pitchFamily="34" charset="0"/>
              </a:rPr>
              <a:t>ESTRUTURA DA SET</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CONSELHO SUPERIOR DA ADMINISTRAÇÃO TRIBUTÁRIA</a:t>
            </a:r>
          </a:p>
        </p:txBody>
      </p:sp>
      <p:sp>
        <p:nvSpPr>
          <p:cNvPr id="3" name="Espaço Reservado para Conteúdo 2">
            <a:extLst>
              <a:ext uri="{FF2B5EF4-FFF2-40B4-BE49-F238E27FC236}">
                <a16:creationId xmlns:a16="http://schemas.microsoft.com/office/drawing/2014/main" id="{07AFC596-0E9F-4653-A1FD-181F5CF2B3DE}"/>
              </a:ext>
            </a:extLst>
          </p:cNvPr>
          <p:cNvSpPr>
            <a:spLocks noGrp="1"/>
          </p:cNvSpPr>
          <p:nvPr>
            <p:ph idx="1"/>
          </p:nvPr>
        </p:nvSpPr>
        <p:spPr>
          <a:xfrm>
            <a:off x="119269" y="1948070"/>
            <a:ext cx="11926957" cy="4105411"/>
          </a:xfrm>
        </p:spPr>
        <p:txBody>
          <a:bodyPr/>
          <a:lstStyle/>
          <a:p>
            <a:pPr marL="0" indent="0" algn="just">
              <a:buNone/>
            </a:pPr>
            <a:endParaRPr lang="pt-BR" sz="2400" dirty="0"/>
          </a:p>
          <a:p>
            <a:pPr marL="0" indent="0" algn="just">
              <a:buNone/>
            </a:pPr>
            <a:r>
              <a:rPr lang="pt-BR" sz="2400" dirty="0">
                <a:latin typeface="Calibri" panose="020F0502020204030204" pitchFamily="34" charset="0"/>
                <a:cs typeface="Calibri" panose="020F0502020204030204" pitchFamily="34" charset="0"/>
              </a:rPr>
              <a:t>VERSÃO I – ÓRGÃO CONSULTIVO E DE ASSESSORAMENTO EM MATÉRIA FUNCIONAL, DE DIREÇÃO E ORGANIZAÇÃO DA ADMINISTRAÇÃO TRIBUTÁRIA.</a:t>
            </a:r>
          </a:p>
          <a:p>
            <a:pPr marL="0" indent="0" algn="just">
              <a:buNone/>
            </a:pPr>
            <a:r>
              <a:rPr lang="pt-BR" sz="2400" dirty="0">
                <a:latin typeface="Calibri" panose="020F0502020204030204" pitchFamily="34" charset="0"/>
                <a:cs typeface="Calibri" panose="020F0502020204030204" pitchFamily="34" charset="0"/>
              </a:rPr>
              <a:t>VERSÃO II – ÓRGÃO MERAMENTE CONSULTIVO (MATÉRIA FUNCIONAL) E OPINATIVO (MATÉRIAS INERENTES À ORGANIZAÇÃO DA SET)</a:t>
            </a:r>
          </a:p>
          <a:p>
            <a:pPr marL="0" indent="0" algn="just">
              <a:buNone/>
            </a:pPr>
            <a:r>
              <a:rPr lang="pt-BR" sz="2400" dirty="0">
                <a:latin typeface="Calibri" panose="020F0502020204030204" pitchFamily="34" charset="0"/>
                <a:cs typeface="Calibri" panose="020F0502020204030204" pitchFamily="34" charset="0"/>
              </a:rPr>
              <a:t>VERSÃO III – ÓRGÃO CONSULTIVO, NORMATIVO E DELIBERATIVO EM MATÉRIA FUNCIONAL E NAS INERENTES À ORGANIZAÇÃO DA ADMINISTRAÇÃO TRIBUTÁRIA</a:t>
            </a:r>
          </a:p>
          <a:p>
            <a:pPr marL="0" indent="0">
              <a:buNone/>
            </a:pPr>
            <a:endParaRPr lang="pt-BR" dirty="0"/>
          </a:p>
          <a:p>
            <a:pPr marL="0" indent="0">
              <a:buNone/>
            </a:pPr>
            <a:endParaRPr lang="pt-BR" sz="1800" dirty="0">
              <a:effectLst/>
              <a:latin typeface="Times New Roman" panose="02020603050405020304" pitchFamily="18" charset="0"/>
              <a:ea typeface="Times New Roman" panose="02020603050405020304" pitchFamily="18" charset="0"/>
            </a:endParaRPr>
          </a:p>
          <a:p>
            <a:pPr marL="0" indent="0">
              <a:buNone/>
            </a:pPr>
            <a:endParaRPr lang="pt-BR" dirty="0"/>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20575746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8CD754-EFC1-4B6B-B661-C15F10CEBC50}"/>
              </a:ext>
            </a:extLst>
          </p:cNvPr>
          <p:cNvSpPr>
            <a:spLocks noGrp="1"/>
          </p:cNvSpPr>
          <p:nvPr>
            <p:ph type="title"/>
          </p:nvPr>
        </p:nvSpPr>
        <p:spPr>
          <a:xfrm>
            <a:off x="0" y="804519"/>
            <a:ext cx="12192000" cy="918265"/>
          </a:xfrm>
        </p:spPr>
        <p:txBody>
          <a:bodyPr>
            <a:normAutofit/>
          </a:bodyPr>
          <a:lstStyle/>
          <a:p>
            <a:pPr algn="ctr"/>
            <a:r>
              <a:rPr lang="pt-BR" sz="2800" dirty="0">
                <a:latin typeface="Calibri" panose="020F0502020204030204" pitchFamily="34" charset="0"/>
                <a:cs typeface="Calibri" panose="020F0502020204030204" pitchFamily="34" charset="0"/>
              </a:rPr>
              <a:t>DO ESTATUTO DOS AUDITORES FISCAIS DE RECEITAS ESTADUAIS</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TRATAMENTO DA PERICULOSIDADE</a:t>
            </a:r>
          </a:p>
        </p:txBody>
      </p:sp>
      <p:sp>
        <p:nvSpPr>
          <p:cNvPr id="3" name="Espaço Reservado para Conteúdo 2">
            <a:extLst>
              <a:ext uri="{FF2B5EF4-FFF2-40B4-BE49-F238E27FC236}">
                <a16:creationId xmlns:a16="http://schemas.microsoft.com/office/drawing/2014/main" id="{D0F1F05A-04EF-4A3F-8CBD-2FBCCD9BFB9E}"/>
              </a:ext>
            </a:extLst>
          </p:cNvPr>
          <p:cNvSpPr>
            <a:spLocks noGrp="1"/>
          </p:cNvSpPr>
          <p:nvPr>
            <p:ph idx="1"/>
          </p:nvPr>
        </p:nvSpPr>
        <p:spPr>
          <a:xfrm>
            <a:off x="0" y="1948070"/>
            <a:ext cx="12192000" cy="4105411"/>
          </a:xfrm>
        </p:spPr>
        <p:txBody>
          <a:bodyPr/>
          <a:lstStyle/>
          <a:p>
            <a:pPr algn="just"/>
            <a:endParaRPr lang="pt-BR" sz="2400" dirty="0">
              <a:latin typeface="Calibri" panose="020F0502020204030204" pitchFamily="34" charset="0"/>
              <a:cs typeface="Calibri" panose="020F0502020204030204" pitchFamily="34" charset="0"/>
            </a:endParaRPr>
          </a:p>
          <a:p>
            <a:pPr algn="just"/>
            <a:r>
              <a:rPr lang="pt-BR" sz="2400" dirty="0">
                <a:latin typeface="Calibri" panose="020F0502020204030204" pitchFamily="34" charset="0"/>
                <a:cs typeface="Calibri" panose="020F0502020204030204" pitchFamily="34" charset="0"/>
              </a:rPr>
              <a:t>VERSÃO I – AS </a:t>
            </a:r>
            <a:r>
              <a:rPr lang="pt-BR" sz="2400" b="1" dirty="0">
                <a:latin typeface="Calibri" panose="020F0502020204030204" pitchFamily="34" charset="0"/>
                <a:cs typeface="Calibri" panose="020F0502020204030204" pitchFamily="34" charset="0"/>
              </a:rPr>
              <a:t>ATIVIDADES</a:t>
            </a:r>
            <a:r>
              <a:rPr lang="pt-BR" sz="2400" dirty="0">
                <a:latin typeface="Calibri" panose="020F0502020204030204" pitchFamily="34" charset="0"/>
                <a:cs typeface="Calibri" panose="020F0502020204030204" pitchFamily="34" charset="0"/>
              </a:rPr>
              <a:t> </a:t>
            </a:r>
            <a:r>
              <a:rPr lang="pt-BR" sz="2400" b="1" dirty="0">
                <a:latin typeface="Calibri" panose="020F0502020204030204" pitchFamily="34" charset="0"/>
                <a:cs typeface="Calibri" panose="020F0502020204030204" pitchFamily="34" charset="0"/>
              </a:rPr>
              <a:t>DESENVOLVIDAS</a:t>
            </a:r>
            <a:r>
              <a:rPr lang="pt-BR" sz="2400" dirty="0">
                <a:latin typeface="Calibri" panose="020F0502020204030204" pitchFamily="34" charset="0"/>
                <a:cs typeface="Calibri" panose="020F0502020204030204" pitchFamily="34" charset="0"/>
              </a:rPr>
              <a:t> PELOS AFRES SÃO RECONHECIDAS COMO DE RISCO DE VIDA (NAS DISPOSIÇÕES GERAIS (ART. 44, § 2º))</a:t>
            </a:r>
          </a:p>
          <a:p>
            <a:pPr algn="just"/>
            <a:r>
              <a:rPr lang="pt-BR" sz="2400" dirty="0">
                <a:latin typeface="Calibri" panose="020F0502020204030204" pitchFamily="34" charset="0"/>
                <a:cs typeface="Calibri" panose="020F0502020204030204" pitchFamily="34" charset="0"/>
              </a:rPr>
              <a:t>VERSÃO II - AS </a:t>
            </a:r>
            <a:r>
              <a:rPr lang="pt-BR" sz="2400" b="1" dirty="0">
                <a:latin typeface="Calibri" panose="020F0502020204030204" pitchFamily="34" charset="0"/>
                <a:cs typeface="Calibri" panose="020F0502020204030204" pitchFamily="34" charset="0"/>
              </a:rPr>
              <a:t>ATIVIDADES DESENVOLVIDAS </a:t>
            </a:r>
            <a:r>
              <a:rPr lang="pt-BR" sz="2400" dirty="0">
                <a:latin typeface="Calibri" panose="020F0502020204030204" pitchFamily="34" charset="0"/>
                <a:cs typeface="Calibri" panose="020F0502020204030204" pitchFamily="34" charset="0"/>
              </a:rPr>
              <a:t>PELOS AFRES SÃO RECONHECIDAS COMO DE RISCO DE VIDA (COMO CARACTERÍSTICA DO CARGO (ART. 47, § 2º))</a:t>
            </a:r>
          </a:p>
          <a:p>
            <a:pPr algn="just"/>
            <a:r>
              <a:rPr lang="pt-BR" sz="2400" dirty="0">
                <a:latin typeface="Calibri" panose="020F0502020204030204" pitchFamily="34" charset="0"/>
                <a:cs typeface="Calibri" panose="020F0502020204030204" pitchFamily="34" charset="0"/>
              </a:rPr>
              <a:t>VERSÃO III – </a:t>
            </a:r>
            <a:r>
              <a:rPr lang="pt-BR" sz="2400" b="1" dirty="0">
                <a:latin typeface="Calibri" panose="020F0502020204030204" pitchFamily="34" charset="0"/>
                <a:cs typeface="Calibri" panose="020F0502020204030204" pitchFamily="34" charset="0"/>
              </a:rPr>
              <a:t>CARGO PÚBLICO DE INERENTE PERICULOSIDADE</a:t>
            </a:r>
            <a:r>
              <a:rPr lang="pt-BR" sz="2400" dirty="0">
                <a:latin typeface="Calibri" panose="020F0502020204030204" pitchFamily="34" charset="0"/>
                <a:cs typeface="Calibri" panose="020F0502020204030204" pitchFamily="34" charset="0"/>
              </a:rPr>
              <a:t> (COMO CARACTERÍSTICA DO CARGO, ART. 47, </a:t>
            </a:r>
            <a:r>
              <a:rPr lang="pt-BR" sz="2400" i="1" dirty="0">
                <a:latin typeface="Calibri" panose="020F0502020204030204" pitchFamily="34" charset="0"/>
                <a:cs typeface="Calibri" panose="020F0502020204030204" pitchFamily="34" charset="0"/>
              </a:rPr>
              <a:t>CAPUT</a:t>
            </a:r>
            <a:r>
              <a:rPr lang="pt-BR" sz="2400" dirty="0">
                <a:latin typeface="Calibri" panose="020F0502020204030204" pitchFamily="34" charset="0"/>
                <a:cs typeface="Calibri" panose="020F0502020204030204" pitchFamily="34" charset="0"/>
              </a:rPr>
              <a:t>)</a:t>
            </a:r>
          </a:p>
          <a:p>
            <a:endParaRPr lang="pt-BR" dirty="0"/>
          </a:p>
        </p:txBody>
      </p:sp>
    </p:spTree>
    <p:extLst>
      <p:ext uri="{BB962C8B-B14F-4D97-AF65-F5344CB8AC3E}">
        <p14:creationId xmlns:p14="http://schemas.microsoft.com/office/powerpoint/2010/main" val="15403111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D5CAF5-648B-4361-A9F2-D0DD6F064037}"/>
              </a:ext>
            </a:extLst>
          </p:cNvPr>
          <p:cNvSpPr>
            <a:spLocks noGrp="1"/>
          </p:cNvSpPr>
          <p:nvPr>
            <p:ph type="title"/>
          </p:nvPr>
        </p:nvSpPr>
        <p:spPr>
          <a:xfrm>
            <a:off x="145774" y="804519"/>
            <a:ext cx="11913703" cy="1049235"/>
          </a:xfrm>
        </p:spPr>
        <p:txBody>
          <a:bodyPr>
            <a:normAutofit/>
          </a:bodyPr>
          <a:lstStyle/>
          <a:p>
            <a:pPr algn="ctr"/>
            <a:r>
              <a:rPr lang="pt-BR" sz="2800" dirty="0">
                <a:latin typeface="Calibri" panose="020F0502020204030204" pitchFamily="34" charset="0"/>
                <a:cs typeface="Calibri" panose="020F0502020204030204" pitchFamily="34" charset="0"/>
              </a:rPr>
              <a:t>DO ESTATUTO DOS AUDITORES FISCAIS DE RECEITAS ESTADUAIS</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 PROMOÇÃO</a:t>
            </a:r>
          </a:p>
        </p:txBody>
      </p:sp>
      <p:sp>
        <p:nvSpPr>
          <p:cNvPr id="3" name="Espaço Reservado para Conteúdo 2">
            <a:extLst>
              <a:ext uri="{FF2B5EF4-FFF2-40B4-BE49-F238E27FC236}">
                <a16:creationId xmlns:a16="http://schemas.microsoft.com/office/drawing/2014/main" id="{038AB0CF-F886-43FF-BBE6-13225C2282C4}"/>
              </a:ext>
            </a:extLst>
          </p:cNvPr>
          <p:cNvSpPr>
            <a:spLocks noGrp="1"/>
          </p:cNvSpPr>
          <p:nvPr>
            <p:ph idx="1"/>
          </p:nvPr>
        </p:nvSpPr>
        <p:spPr>
          <a:xfrm>
            <a:off x="145775" y="2015732"/>
            <a:ext cx="11913702" cy="4037749"/>
          </a:xfrm>
        </p:spPr>
        <p:txBody>
          <a:bodyPr>
            <a:normAutofit/>
          </a:bodyPr>
          <a:lstStyle/>
          <a:p>
            <a:pPr algn="just"/>
            <a:r>
              <a:rPr lang="pt-BR" dirty="0">
                <a:latin typeface="Calibri" panose="020F0502020204030204" pitchFamily="34" charset="0"/>
                <a:cs typeface="Calibri" panose="020F0502020204030204" pitchFamily="34" charset="0"/>
              </a:rPr>
              <a:t>VERSÃO I – ALTERNADAMENTE, CONSOANTE CRITÉRIOS DE ANTIGUIDADE E MERECIMENTO, A CADA 3 ANOS. MERECIMENTO A CADA 72 MESES (SERÃO PROMOVIDOS 50% DOS AFRES QUE OBTIVEREM PONTUAÇÃO MÍNIMA E AUTOMATICAMENTE, OS QUE ULTRAPASSAREM 80% DA PONTUAÇÃO MÁXIMA).  ATO NORMATIVO DO SECRETÁRIO DE ESTADO. SIMILAR AO QUE OCORRE ATUALMENTE.</a:t>
            </a:r>
          </a:p>
          <a:p>
            <a:r>
              <a:rPr lang="pt-BR" dirty="0">
                <a:latin typeface="Calibri" panose="020F0502020204030204" pitchFamily="34" charset="0"/>
                <a:cs typeface="Calibri" panose="020F0502020204030204" pitchFamily="34" charset="0"/>
              </a:rPr>
              <a:t>VERSÃO II – IDÊNTICA À VERSÃO I</a:t>
            </a:r>
          </a:p>
          <a:p>
            <a:pPr algn="just"/>
            <a:r>
              <a:rPr lang="pt-BR" dirty="0">
                <a:latin typeface="Calibri" panose="020F0502020204030204" pitchFamily="34" charset="0"/>
                <a:cs typeface="Calibri" panose="020F0502020204030204" pitchFamily="34" charset="0"/>
              </a:rPr>
              <a:t>VERSÃO III – RETIRADO O TERMO “ALTERNADAMENTE”. PROCESSO COLETIVO DE PROMOÇÃO POR MERECIMENTO A CADA 36 MESES. SEM LIMITAÇÃO DE QUANTIDADE DE PROMOVIDOS, NEM CONCORRÊNCIA (REQUISITOS: OBTENÇÃO DA PONTUAÇÃO MÍNIMA E 24 MESES NA MESMA CLASSE). PRAZO ADICIONAL DE 6 MESES PARA AFERIÇÃO DE PONTUAÇÃO.  PROCESSO DE PROMOÇÃO POR ANTIGUIDADE A CADA 48 MESES, DE FORMA AUTOMÁTICA E INDIVIDUALIZADA.  ATO NORMATIVO DO CONSAT.</a:t>
            </a:r>
          </a:p>
        </p:txBody>
      </p:sp>
    </p:spTree>
    <p:extLst>
      <p:ext uri="{BB962C8B-B14F-4D97-AF65-F5344CB8AC3E}">
        <p14:creationId xmlns:p14="http://schemas.microsoft.com/office/powerpoint/2010/main" val="1722205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ACE002-BD82-4FE6-8341-BDA67131CC5D}"/>
              </a:ext>
            </a:extLst>
          </p:cNvPr>
          <p:cNvSpPr>
            <a:spLocks noGrp="1"/>
          </p:cNvSpPr>
          <p:nvPr>
            <p:ph type="title"/>
          </p:nvPr>
        </p:nvSpPr>
        <p:spPr>
          <a:xfrm>
            <a:off x="1" y="304801"/>
            <a:ext cx="12099234" cy="1548954"/>
          </a:xfrm>
        </p:spPr>
        <p:txBody>
          <a:bodyPr>
            <a:normAutofit/>
          </a:bodyPr>
          <a:lstStyle/>
          <a:p>
            <a:pPr algn="ctr"/>
            <a:r>
              <a:rPr lang="pt-BR" sz="2800" dirty="0">
                <a:latin typeface="Calibri" panose="020F0502020204030204" pitchFamily="34" charset="0"/>
                <a:cs typeface="Calibri" panose="020F0502020204030204" pitchFamily="34" charset="0"/>
              </a:rPr>
              <a:t>LIVRO I</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 LEI ORGÂNICA DA ADMINISTRAÇÃO TRIBUTÁRIA</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DAS DISPOSIÇÕES GERAIS E DA ESTRUTURA ORGANIZACIONAL (ARTS. 2º E 19)</a:t>
            </a:r>
          </a:p>
        </p:txBody>
      </p:sp>
      <p:sp>
        <p:nvSpPr>
          <p:cNvPr id="3" name="Espaço Reservado para Conteúdo 2">
            <a:extLst>
              <a:ext uri="{FF2B5EF4-FFF2-40B4-BE49-F238E27FC236}">
                <a16:creationId xmlns:a16="http://schemas.microsoft.com/office/drawing/2014/main" id="{B66AF465-C25D-4065-A061-CCCBD9F919A7}"/>
              </a:ext>
            </a:extLst>
          </p:cNvPr>
          <p:cNvSpPr>
            <a:spLocks noGrp="1"/>
          </p:cNvSpPr>
          <p:nvPr>
            <p:ph idx="1"/>
          </p:nvPr>
        </p:nvSpPr>
        <p:spPr>
          <a:xfrm>
            <a:off x="689113" y="2015732"/>
            <a:ext cx="10365741" cy="3450613"/>
          </a:xfrm>
        </p:spPr>
        <p:txBody>
          <a:bodyPr>
            <a:normAutofit/>
          </a:bodyPr>
          <a:lstStyle/>
          <a:p>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AUTONOMIA ADMINISTRATIVA, ORÇAMENTÁRIA, FINANCEIRA E FUNCIONAL</a:t>
            </a:r>
          </a:p>
          <a:p>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ATIVIDADE EXCLUSIVA E TÍPICA DE ESTADO</a:t>
            </a:r>
          </a:p>
          <a:p>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ESTRUTURA ORGANIZACIONAL DO ÓRGÃO OPERADOR</a:t>
            </a:r>
          </a:p>
        </p:txBody>
      </p:sp>
    </p:spTree>
    <p:extLst>
      <p:ext uri="{BB962C8B-B14F-4D97-AF65-F5344CB8AC3E}">
        <p14:creationId xmlns:p14="http://schemas.microsoft.com/office/powerpoint/2010/main" val="9914784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9B5CEC-DE62-4154-90B0-9661EE8931C5}"/>
              </a:ext>
            </a:extLst>
          </p:cNvPr>
          <p:cNvSpPr>
            <a:spLocks noGrp="1"/>
          </p:cNvSpPr>
          <p:nvPr>
            <p:ph type="title"/>
          </p:nvPr>
        </p:nvSpPr>
        <p:spPr>
          <a:xfrm>
            <a:off x="0" y="804519"/>
            <a:ext cx="12191999" cy="1049235"/>
          </a:xfrm>
        </p:spPr>
        <p:txBody>
          <a:bodyPr>
            <a:normAutofit/>
          </a:bodyPr>
          <a:lstStyle/>
          <a:p>
            <a:pPr algn="ctr"/>
            <a:r>
              <a:rPr lang="pt-BR" sz="2800" dirty="0">
                <a:latin typeface="Calibri" panose="020F0502020204030204" pitchFamily="34" charset="0"/>
                <a:cs typeface="Calibri" panose="020F0502020204030204" pitchFamily="34" charset="0"/>
              </a:rPr>
              <a:t>DO ESTATUTO DOS AUDITORES FISCAIS DE RECEITAS ESTADUAIS</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DA REMUNERAÇÃO</a:t>
            </a:r>
          </a:p>
        </p:txBody>
      </p:sp>
      <p:sp>
        <p:nvSpPr>
          <p:cNvPr id="3" name="Espaço Reservado para Conteúdo 2">
            <a:extLst>
              <a:ext uri="{FF2B5EF4-FFF2-40B4-BE49-F238E27FC236}">
                <a16:creationId xmlns:a16="http://schemas.microsoft.com/office/drawing/2014/main" id="{0E830266-6F3B-45BA-BFBE-745FFBBCD3F9}"/>
              </a:ext>
            </a:extLst>
          </p:cNvPr>
          <p:cNvSpPr>
            <a:spLocks noGrp="1"/>
          </p:cNvSpPr>
          <p:nvPr>
            <p:ph idx="1"/>
          </p:nvPr>
        </p:nvSpPr>
        <p:spPr>
          <a:xfrm>
            <a:off x="0" y="1853754"/>
            <a:ext cx="12191999" cy="4199727"/>
          </a:xfrm>
        </p:spPr>
        <p:txBody>
          <a:bodyPr>
            <a:normAutofit fontScale="92500"/>
          </a:bodyPr>
          <a:lstStyle/>
          <a:p>
            <a:pPr algn="just"/>
            <a:r>
              <a:rPr lang="pt-BR" sz="2200" dirty="0">
                <a:latin typeface="Calibri" panose="020F0502020204030204" pitchFamily="34" charset="0"/>
                <a:cs typeface="Calibri" panose="020F0502020204030204" pitchFamily="34" charset="0"/>
              </a:rPr>
              <a:t>VERSÃO I – REMUNERAÇÃO = VENCIMENTO BÁSICO + PARCELA VARIÁVEL + DEMAIS VANTAGENS PREVISTAS NA LEGISLAÇÃO. REAJUSTE DA UPV POR ATO DO SECRETÁRIO DE TRIBUTAÇÃO. IMPLANTAÇÃO ATÉ 31 DE JULHO.</a:t>
            </a:r>
          </a:p>
          <a:p>
            <a:pPr algn="just"/>
            <a:r>
              <a:rPr lang="pt-BR" sz="2200" dirty="0">
                <a:latin typeface="Calibri" panose="020F0502020204030204" pitchFamily="34" charset="0"/>
                <a:cs typeface="Calibri" panose="020F0502020204030204" pitchFamily="34" charset="0"/>
              </a:rPr>
              <a:t>VERSÃO II - REMUNERAÇÃO = VENCIMENTO BÁSICO + PARCELA VARIÁVEL + DEMAIS VANTAGENS PREVISTAS NA LEGISLAÇÃO. REAJUSTE DA UPV POR RESOLUÇÃO INTERADMINISTRATIVA SET/SEARH. IMPLANTAÇÃO ATÉ 31 DE JULHO.</a:t>
            </a:r>
          </a:p>
          <a:p>
            <a:pPr algn="just"/>
            <a:r>
              <a:rPr lang="pt-BR" sz="2200" dirty="0">
                <a:latin typeface="Calibri" panose="020F0502020204030204" pitchFamily="34" charset="0"/>
                <a:cs typeface="Calibri" panose="020F0502020204030204" pitchFamily="34" charset="0"/>
              </a:rPr>
              <a:t>VERSÃO III - REMUNERAÇÃO = VENCIMENTO BÁSICO + PARCELA VARIÁVEL + DEMAIS VANTAGENS PREVISTAS EM LEI. REAJUSTE DA UPV POR ATO DO CONSAT. VINCULAÇÃO EXPRESSA AO TETO CONSTITUCIONAL DO DESEMBARGADOR. IMPLANTAÇÃO ATÉ 30 DE JUNHO. PREVISÃO DO ADTS NA FORMA DE ANUÊNIO. SALÁRIO FAMÍLIA NO VALOR DE 1% INCIDENTE SOBRE VENCIMENTO + UPV. PARCELAS EXPRESSAMENTE CONJECTURADAS DE RESSALVA DE SUBMISSÃO AO TETO</a:t>
            </a:r>
          </a:p>
          <a:p>
            <a:endParaRPr lang="pt-BR" dirty="0"/>
          </a:p>
        </p:txBody>
      </p:sp>
    </p:spTree>
    <p:extLst>
      <p:ext uri="{BB962C8B-B14F-4D97-AF65-F5344CB8AC3E}">
        <p14:creationId xmlns:p14="http://schemas.microsoft.com/office/powerpoint/2010/main" val="30411167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7DA2AA-A182-41A2-A5C0-95922A9419A6}"/>
              </a:ext>
            </a:extLst>
          </p:cNvPr>
          <p:cNvSpPr>
            <a:spLocks noGrp="1"/>
          </p:cNvSpPr>
          <p:nvPr>
            <p:ph type="title"/>
          </p:nvPr>
        </p:nvSpPr>
        <p:spPr>
          <a:xfrm>
            <a:off x="92765" y="804519"/>
            <a:ext cx="11979965" cy="1049235"/>
          </a:xfrm>
        </p:spPr>
        <p:txBody>
          <a:bodyPr>
            <a:normAutofit/>
          </a:bodyPr>
          <a:lstStyle/>
          <a:p>
            <a:pPr algn="ctr"/>
            <a:r>
              <a:rPr lang="pt-BR" sz="2800" dirty="0">
                <a:latin typeface="Calibri" panose="020F0502020204030204" pitchFamily="34" charset="0"/>
                <a:cs typeface="Calibri" panose="020F0502020204030204" pitchFamily="34" charset="0"/>
              </a:rPr>
              <a:t>DO ESTATUTO DOS AUDITORES FISCAIS DE RECEITAS ESTADUAIS</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DOS DIREITOS E DEMAIS VANTAGENS DO CARGO</a:t>
            </a:r>
          </a:p>
        </p:txBody>
      </p:sp>
      <p:sp>
        <p:nvSpPr>
          <p:cNvPr id="3" name="Espaço Reservado para Conteúdo 2">
            <a:extLst>
              <a:ext uri="{FF2B5EF4-FFF2-40B4-BE49-F238E27FC236}">
                <a16:creationId xmlns:a16="http://schemas.microsoft.com/office/drawing/2014/main" id="{2C4AABD9-A882-49C3-A5F4-A0A9AE747014}"/>
              </a:ext>
            </a:extLst>
          </p:cNvPr>
          <p:cNvSpPr>
            <a:spLocks noGrp="1"/>
          </p:cNvSpPr>
          <p:nvPr>
            <p:ph idx="1"/>
          </p:nvPr>
        </p:nvSpPr>
        <p:spPr>
          <a:xfrm>
            <a:off x="92765" y="2015732"/>
            <a:ext cx="11979965" cy="4037749"/>
          </a:xfrm>
        </p:spPr>
        <p:txBody>
          <a:bodyPr>
            <a:normAutofit lnSpcReduction="10000"/>
          </a:bodyPr>
          <a:lstStyle/>
          <a:p>
            <a:r>
              <a:rPr lang="pt-BR" sz="2200" dirty="0">
                <a:latin typeface="Calibri" panose="020F0502020204030204" pitchFamily="34" charset="0"/>
                <a:cs typeface="Calibri" panose="020F0502020204030204" pitchFamily="34" charset="0"/>
              </a:rPr>
              <a:t>VERSÃO I: DIÁRIAS NO PATAMAR DE 1% INCIDENTE SOBRE O VENCIMENTO BÁSICO DO AFRE 5</a:t>
            </a:r>
          </a:p>
          <a:p>
            <a:pPr algn="just"/>
            <a:r>
              <a:rPr lang="pt-BR" sz="2200" dirty="0">
                <a:latin typeface="Calibri" panose="020F0502020204030204" pitchFamily="34" charset="0"/>
                <a:cs typeface="Calibri" panose="020F0502020204030204" pitchFamily="34" charset="0"/>
              </a:rPr>
              <a:t>VERSÃO II - DIÁRIAS NO PATAMAR DE 1% INCIDENTE SOBRE O VENCIMENTO BÁSICO + UPV</a:t>
            </a:r>
          </a:p>
          <a:p>
            <a:pPr algn="just"/>
            <a:r>
              <a:rPr lang="pt-BR" sz="2200" dirty="0">
                <a:latin typeface="Calibri" panose="020F0502020204030204" pitchFamily="34" charset="0"/>
                <a:cs typeface="Calibri" panose="020F0502020204030204" pitchFamily="34" charset="0"/>
              </a:rPr>
              <a:t>VERSÃO III – DIÁRIAS NO PATAMAR DE 1% INCIDENTE SOBRE O VENCIMENTO BÁSICO + UPV. AJUDA DE CUSTO DE 1 A 3 MESES DE REMUNERAÇÃO EM CASO DE REMOÇÃO DE OFÍCIO COM ALTERAÇÃO DE DOMICÍLIO LEGAL, COM PREVISÃO EXTENSIVA AOS FAMILIARES DO AFRE FALECIDO QUE TENHA SIDO REMOVIDO, PARA RETORNO DESTES À LOCALIDADE DE ORIGEM. AUXÍLIO FUNERAL NO VALOR DE 1 REMUNERAÇÃO OU PROVENTO DE APOSENTADORIA. SALÁRIO FAMÍLIA DE 1% (VB + UPV). AUXÍLIO APERFEIÇOAMENTO PROFISSIONAL (100% DO VB PARA REEMBOLSAR DESPESAS DO AFRE COM CURSOS NAS ÁREAS DE INTERESSE DA ADMINISTRAÇÃO TRIBUTÁRIA). INDENIZAÇÃO DE DESPESAS COM MATERIAL DE INFORMÁTICA.</a:t>
            </a:r>
          </a:p>
          <a:p>
            <a:pPr algn="just"/>
            <a:endParaRPr lang="pt-BR" dirty="0"/>
          </a:p>
          <a:p>
            <a:endParaRPr lang="pt-BR" dirty="0"/>
          </a:p>
        </p:txBody>
      </p:sp>
    </p:spTree>
    <p:extLst>
      <p:ext uri="{BB962C8B-B14F-4D97-AF65-F5344CB8AC3E}">
        <p14:creationId xmlns:p14="http://schemas.microsoft.com/office/powerpoint/2010/main" val="6469505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8FAE9-9D5C-413C-A9B0-055D429AB4CD}"/>
              </a:ext>
            </a:extLst>
          </p:cNvPr>
          <p:cNvSpPr>
            <a:spLocks noGrp="1"/>
          </p:cNvSpPr>
          <p:nvPr>
            <p:ph type="title"/>
          </p:nvPr>
        </p:nvSpPr>
        <p:spPr>
          <a:xfrm>
            <a:off x="106017" y="804519"/>
            <a:ext cx="11926957" cy="1049235"/>
          </a:xfrm>
        </p:spPr>
        <p:txBody>
          <a:bodyPr>
            <a:normAutofit/>
          </a:bodyPr>
          <a:lstStyle/>
          <a:p>
            <a:pPr algn="ctr"/>
            <a:r>
              <a:rPr lang="pt-BR" sz="2800" dirty="0">
                <a:latin typeface="Calibri" panose="020F0502020204030204" pitchFamily="34" charset="0"/>
                <a:cs typeface="Calibri" panose="020F0502020204030204" pitchFamily="34" charset="0"/>
              </a:rPr>
              <a:t>DO ESTATUTO DOS AUDITORES FISCAIS DE RECEITAS ESTADUAIS</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DO RESSARCIMENTO DE FÉRIAS E LICENÇAS-PRÊMIO NÃO GOZADAS</a:t>
            </a:r>
          </a:p>
        </p:txBody>
      </p:sp>
      <p:sp>
        <p:nvSpPr>
          <p:cNvPr id="3" name="Espaço Reservado para Conteúdo 2">
            <a:extLst>
              <a:ext uri="{FF2B5EF4-FFF2-40B4-BE49-F238E27FC236}">
                <a16:creationId xmlns:a16="http://schemas.microsoft.com/office/drawing/2014/main" id="{B6BF1509-20F8-4A79-8C90-D4B591D20DCF}"/>
              </a:ext>
            </a:extLst>
          </p:cNvPr>
          <p:cNvSpPr>
            <a:spLocks noGrp="1"/>
          </p:cNvSpPr>
          <p:nvPr>
            <p:ph idx="1"/>
          </p:nvPr>
        </p:nvSpPr>
        <p:spPr>
          <a:xfrm>
            <a:off x="106017" y="2015732"/>
            <a:ext cx="11926957" cy="3815225"/>
          </a:xfrm>
        </p:spPr>
        <p:txBody>
          <a:bodyPr>
            <a:normAutofit/>
          </a:bodyPr>
          <a:lstStyle/>
          <a:p>
            <a:endParaRPr lang="pt-BR" sz="2400" dirty="0"/>
          </a:p>
          <a:p>
            <a:r>
              <a:rPr lang="pt-BR" sz="2400" dirty="0">
                <a:latin typeface="Calibri" panose="020F0502020204030204" pitchFamily="34" charset="0"/>
                <a:cs typeface="Calibri" panose="020F0502020204030204" pitchFamily="34" charset="0"/>
              </a:rPr>
              <a:t>VERSÃO I – SEM PREVISÃO</a:t>
            </a:r>
          </a:p>
          <a:p>
            <a:r>
              <a:rPr lang="pt-BR" sz="2400" dirty="0">
                <a:latin typeface="Calibri" panose="020F0502020204030204" pitchFamily="34" charset="0"/>
                <a:cs typeface="Calibri" panose="020F0502020204030204" pitchFamily="34" charset="0"/>
              </a:rPr>
              <a:t>VERSÃO II – SEM PREVISÃO</a:t>
            </a:r>
          </a:p>
          <a:p>
            <a:pPr algn="just"/>
            <a:r>
              <a:rPr lang="pt-BR" sz="2400" dirty="0">
                <a:latin typeface="Calibri" panose="020F0502020204030204" pitchFamily="34" charset="0"/>
                <a:cs typeface="Calibri" panose="020F0502020204030204" pitchFamily="34" charset="0"/>
              </a:rPr>
              <a:t>VERSÃO III – POSSIBILIDADE EXPRESSA NA FORMA PREVISTA NESTA LEI ORGÂNICA E EM ATO NORMATIVO DO CONSAT. DESPESA A SER BANCADA COM RECURSOS PREVISTOS NO ART. 18. PREVISÃO DE SUSPENSÃO DO PERÍODO AQUISITIVO DA LICENÇA-PRÊMIO NOS CASOS DE LICENÇA EM PESSOA DA FAMÍLIA E AFASTAMENTO PARA ACOMPANHAR CÔNJUGE.</a:t>
            </a:r>
          </a:p>
        </p:txBody>
      </p:sp>
    </p:spTree>
    <p:extLst>
      <p:ext uri="{BB962C8B-B14F-4D97-AF65-F5344CB8AC3E}">
        <p14:creationId xmlns:p14="http://schemas.microsoft.com/office/powerpoint/2010/main" val="6766035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990BD5-BD7F-476D-8C36-C69935DE8C6A}"/>
              </a:ext>
            </a:extLst>
          </p:cNvPr>
          <p:cNvSpPr>
            <a:spLocks noGrp="1"/>
          </p:cNvSpPr>
          <p:nvPr>
            <p:ph type="title"/>
          </p:nvPr>
        </p:nvSpPr>
        <p:spPr>
          <a:xfrm>
            <a:off x="0" y="1205948"/>
            <a:ext cx="12191999" cy="647806"/>
          </a:xfrm>
        </p:spPr>
        <p:txBody>
          <a:bodyPr>
            <a:noAutofit/>
          </a:bodyPr>
          <a:lstStyle/>
          <a:p>
            <a:pPr algn="ctr"/>
            <a:r>
              <a:rPr lang="pt-BR" sz="3000" dirty="0">
                <a:latin typeface="Calibri" panose="020F0502020204030204" pitchFamily="34" charset="0"/>
                <a:cs typeface="Calibri" panose="020F0502020204030204" pitchFamily="34" charset="0"/>
              </a:rPr>
              <a:t>Que O sonho por uma lei orgânica se transforme em realidade</a:t>
            </a:r>
          </a:p>
        </p:txBody>
      </p:sp>
      <p:sp>
        <p:nvSpPr>
          <p:cNvPr id="3" name="Espaço Reservado para Conteúdo 2">
            <a:extLst>
              <a:ext uri="{FF2B5EF4-FFF2-40B4-BE49-F238E27FC236}">
                <a16:creationId xmlns:a16="http://schemas.microsoft.com/office/drawing/2014/main" id="{737C9E93-ABF5-4562-87B0-A15B8AFD1057}"/>
              </a:ext>
            </a:extLst>
          </p:cNvPr>
          <p:cNvSpPr>
            <a:spLocks noGrp="1"/>
          </p:cNvSpPr>
          <p:nvPr>
            <p:ph idx="1"/>
          </p:nvPr>
        </p:nvSpPr>
        <p:spPr>
          <a:xfrm>
            <a:off x="1" y="2557670"/>
            <a:ext cx="12192000" cy="3495811"/>
          </a:xfrm>
        </p:spPr>
        <p:txBody>
          <a:bodyPr>
            <a:normAutofit/>
          </a:bodyPr>
          <a:lstStyle/>
          <a:p>
            <a:pPr marL="0" indent="0" algn="l">
              <a:buNone/>
            </a:pPr>
            <a:r>
              <a:rPr lang="pt-BR" sz="3000" b="0" i="0" dirty="0">
                <a:solidFill>
                  <a:srgbClr val="333333"/>
                </a:solidFill>
                <a:effectLst/>
                <a:latin typeface="Calibri" panose="020F0502020204030204" pitchFamily="34" charset="0"/>
                <a:cs typeface="Calibri" panose="020F0502020204030204" pitchFamily="34" charset="0"/>
              </a:rPr>
              <a:t>Sonho que se sonha só</a:t>
            </a:r>
            <a:br>
              <a:rPr lang="pt-BR" sz="3000" b="0" i="0" dirty="0">
                <a:solidFill>
                  <a:srgbClr val="333333"/>
                </a:solidFill>
                <a:effectLst/>
                <a:latin typeface="Calibri" panose="020F0502020204030204" pitchFamily="34" charset="0"/>
                <a:cs typeface="Calibri" panose="020F0502020204030204" pitchFamily="34" charset="0"/>
              </a:rPr>
            </a:br>
            <a:r>
              <a:rPr lang="pt-BR" sz="3000" b="0" i="0" dirty="0">
                <a:solidFill>
                  <a:srgbClr val="333333"/>
                </a:solidFill>
                <a:effectLst/>
                <a:latin typeface="Calibri" panose="020F0502020204030204" pitchFamily="34" charset="0"/>
                <a:cs typeface="Calibri" panose="020F0502020204030204" pitchFamily="34" charset="0"/>
              </a:rPr>
              <a:t>É só um sonho que se sonha só</a:t>
            </a:r>
            <a:br>
              <a:rPr lang="pt-BR" sz="3000" b="0" i="0" dirty="0">
                <a:solidFill>
                  <a:srgbClr val="333333"/>
                </a:solidFill>
                <a:effectLst/>
                <a:latin typeface="Calibri" panose="020F0502020204030204" pitchFamily="34" charset="0"/>
                <a:cs typeface="Calibri" panose="020F0502020204030204" pitchFamily="34" charset="0"/>
              </a:rPr>
            </a:br>
            <a:r>
              <a:rPr lang="pt-BR" sz="3000" b="0" i="0" dirty="0">
                <a:solidFill>
                  <a:srgbClr val="333333"/>
                </a:solidFill>
                <a:effectLst/>
                <a:latin typeface="Calibri" panose="020F0502020204030204" pitchFamily="34" charset="0"/>
                <a:cs typeface="Calibri" panose="020F0502020204030204" pitchFamily="34" charset="0"/>
              </a:rPr>
              <a:t>Mas sonho que se sonha junto é realidade</a:t>
            </a:r>
          </a:p>
          <a:p>
            <a:pPr marL="0" indent="0" algn="ctr">
              <a:buNone/>
            </a:pPr>
            <a:endParaRPr lang="pt-BR" sz="3200" dirty="0">
              <a:solidFill>
                <a:srgbClr val="333333"/>
              </a:solidFill>
              <a:latin typeface="Calibri" panose="020F0502020204030204" pitchFamily="34" charset="0"/>
              <a:cs typeface="Calibri" panose="020F0502020204030204" pitchFamily="34" charset="0"/>
            </a:endParaRPr>
          </a:p>
          <a:p>
            <a:pPr marL="0" indent="0" algn="ctr">
              <a:buNone/>
            </a:pPr>
            <a:r>
              <a:rPr lang="pt-BR" sz="3200" dirty="0">
                <a:solidFill>
                  <a:srgbClr val="333333"/>
                </a:solidFill>
                <a:latin typeface="Calibri" panose="020F0502020204030204" pitchFamily="34" charset="0"/>
                <a:cs typeface="Calibri" panose="020F0502020204030204" pitchFamily="34" charset="0"/>
              </a:rPr>
              <a:t>Raul Seixas</a:t>
            </a:r>
            <a:endParaRPr lang="pt-BR" sz="3200" b="0" i="0" dirty="0">
              <a:solidFill>
                <a:srgbClr val="333333"/>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4983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F2D095-A52C-4849-8740-A3FD233B6D2C}"/>
              </a:ext>
            </a:extLst>
          </p:cNvPr>
          <p:cNvSpPr>
            <a:spLocks noGrp="1"/>
          </p:cNvSpPr>
          <p:nvPr>
            <p:ph type="title"/>
          </p:nvPr>
        </p:nvSpPr>
        <p:spPr>
          <a:xfrm>
            <a:off x="755374" y="804519"/>
            <a:ext cx="10694503" cy="1049235"/>
          </a:xfrm>
        </p:spPr>
        <p:txBody>
          <a:bodyPr>
            <a:normAutofit/>
          </a:bodyPr>
          <a:lstStyle/>
          <a:p>
            <a:pPr algn="ctr"/>
            <a:r>
              <a:rPr lang="pt-BR" sz="2800" dirty="0">
                <a:latin typeface="Calibri" panose="020F0502020204030204" pitchFamily="34" charset="0"/>
                <a:cs typeface="Calibri" panose="020F0502020204030204" pitchFamily="34" charset="0"/>
              </a:rPr>
              <a:t>DA AUTONOMIA DA ADMINISTRAÇÃO TRIBUTÁRIA (ARTS. 2º E 16)</a:t>
            </a:r>
          </a:p>
        </p:txBody>
      </p:sp>
      <p:sp>
        <p:nvSpPr>
          <p:cNvPr id="3" name="Espaço Reservado para Conteúdo 2">
            <a:extLst>
              <a:ext uri="{FF2B5EF4-FFF2-40B4-BE49-F238E27FC236}">
                <a16:creationId xmlns:a16="http://schemas.microsoft.com/office/drawing/2014/main" id="{002BCE51-C0CD-475B-BBD7-572DAD6A3576}"/>
              </a:ext>
            </a:extLst>
          </p:cNvPr>
          <p:cNvSpPr>
            <a:spLocks noGrp="1"/>
          </p:cNvSpPr>
          <p:nvPr>
            <p:ph idx="1"/>
          </p:nvPr>
        </p:nvSpPr>
        <p:spPr>
          <a:xfrm>
            <a:off x="755375" y="2186609"/>
            <a:ext cx="10694502" cy="3866872"/>
          </a:xfrm>
        </p:spPr>
        <p:txBody>
          <a:bodyPr>
            <a:normAutofit lnSpcReduction="10000"/>
          </a:bodyPr>
          <a:lstStyle/>
          <a:p>
            <a:r>
              <a:rPr lang="pt-BR" sz="2400" dirty="0">
                <a:latin typeface="Calibri" panose="020F0502020204030204" pitchFamily="34" charset="0"/>
                <a:cs typeface="Calibri" panose="020F0502020204030204" pitchFamily="34" charset="0"/>
              </a:rPr>
              <a:t>ADMINISTRATIVA</a:t>
            </a:r>
          </a:p>
          <a:p>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ORÇAMENTÁRIA</a:t>
            </a:r>
          </a:p>
          <a:p>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FINANCEIRA</a:t>
            </a:r>
          </a:p>
          <a:p>
            <a:pPr marL="0" indent="0">
              <a:buNone/>
            </a:pPr>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FUNCIONAL</a:t>
            </a:r>
          </a:p>
        </p:txBody>
      </p:sp>
    </p:spTree>
    <p:extLst>
      <p:ext uri="{BB962C8B-B14F-4D97-AF65-F5344CB8AC3E}">
        <p14:creationId xmlns:p14="http://schemas.microsoft.com/office/powerpoint/2010/main" val="3119626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9B41F6-1793-4E88-B85B-2BE22D28841F}"/>
              </a:ext>
            </a:extLst>
          </p:cNvPr>
          <p:cNvSpPr>
            <a:spLocks noGrp="1"/>
          </p:cNvSpPr>
          <p:nvPr>
            <p:ph type="title"/>
          </p:nvPr>
        </p:nvSpPr>
        <p:spPr>
          <a:xfrm>
            <a:off x="689113" y="947530"/>
            <a:ext cx="10800522" cy="854766"/>
          </a:xfrm>
        </p:spPr>
        <p:txBody>
          <a:bodyPr>
            <a:normAutofit/>
          </a:bodyPr>
          <a:lstStyle/>
          <a:p>
            <a:pPr algn="ctr"/>
            <a:r>
              <a:rPr lang="pt-BR" sz="2800" dirty="0">
                <a:latin typeface="Calibri" panose="020F0502020204030204" pitchFamily="34" charset="0"/>
                <a:cs typeface="Calibri" panose="020F0502020204030204" pitchFamily="34" charset="0"/>
              </a:rPr>
              <a:t>DA AUTONOMIA FINANCEIRA (ARTS. 2º, 16 E 18) </a:t>
            </a:r>
          </a:p>
        </p:txBody>
      </p:sp>
      <p:sp>
        <p:nvSpPr>
          <p:cNvPr id="3" name="Espaço Reservado para Conteúdo 2">
            <a:extLst>
              <a:ext uri="{FF2B5EF4-FFF2-40B4-BE49-F238E27FC236}">
                <a16:creationId xmlns:a16="http://schemas.microsoft.com/office/drawing/2014/main" id="{AD7596FE-8099-49EF-BF6F-8B7ADCB04122}"/>
              </a:ext>
            </a:extLst>
          </p:cNvPr>
          <p:cNvSpPr>
            <a:spLocks noGrp="1"/>
          </p:cNvSpPr>
          <p:nvPr>
            <p:ph idx="1"/>
          </p:nvPr>
        </p:nvSpPr>
        <p:spPr>
          <a:xfrm>
            <a:off x="689113" y="1961322"/>
            <a:ext cx="10800522" cy="3949148"/>
          </a:xfrm>
        </p:spPr>
        <p:txBody>
          <a:bodyPr>
            <a:noAutofit/>
          </a:bodyPr>
          <a:lstStyle/>
          <a:p>
            <a:pPr algn="just">
              <a:lnSpc>
                <a:spcPct val="107000"/>
              </a:lnSpc>
              <a:spcAft>
                <a:spcPts val="600"/>
              </a:spcAft>
            </a:pPr>
            <a:r>
              <a:rPr lang="pt-BR" sz="2100" dirty="0">
                <a:effectLst/>
                <a:latin typeface="Calibri" panose="020F0502020204030204" pitchFamily="34" charset="0"/>
                <a:ea typeface="Calibri" panose="020F0502020204030204" pitchFamily="34" charset="0"/>
                <a:cs typeface="Calibri" panose="020F0502020204030204" pitchFamily="34" charset="0"/>
              </a:rPr>
              <a:t>I –</a:t>
            </a:r>
            <a:r>
              <a:rPr lang="pt-BR" sz="21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 </a:t>
            </a:r>
            <a:r>
              <a:rPr lang="pt-BR" sz="2100" dirty="0">
                <a:effectLst/>
                <a:latin typeface="Calibri" panose="020F0502020204030204" pitchFamily="34" charset="0"/>
                <a:ea typeface="Calibri" panose="020F0502020204030204" pitchFamily="34" charset="0"/>
                <a:cs typeface="Calibri" panose="020F0502020204030204" pitchFamily="34" charset="0"/>
              </a:rPr>
              <a:t>no mínimo, 0,75% (zero vírgula setenta e cinco por cento) das receitas do ICMS e do IPVA;</a:t>
            </a:r>
            <a:endParaRPr lang="pt-BR" sz="2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2100" dirty="0">
                <a:effectLst/>
                <a:latin typeface="Calibri" panose="020F0502020204030204" pitchFamily="34" charset="0"/>
                <a:ea typeface="Calibri" panose="020F0502020204030204" pitchFamily="34" charset="0"/>
                <a:cs typeface="Calibri" panose="020F0502020204030204" pitchFamily="34" charset="0"/>
              </a:rPr>
              <a:t>II - dotações que lhe forem consignadas no Orçamento Geral do Estado;</a:t>
            </a:r>
            <a:endParaRPr lang="pt-BR" sz="2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2100" dirty="0">
                <a:effectLst/>
                <a:latin typeface="Calibri" panose="020F0502020204030204" pitchFamily="34" charset="0"/>
                <a:ea typeface="Calibri" panose="020F0502020204030204" pitchFamily="34" charset="0"/>
                <a:cs typeface="Calibri" panose="020F0502020204030204" pitchFamily="34" charset="0"/>
              </a:rPr>
              <a:t>III - taxas cobradas por serviços prestados diretamente pela Administração Tributária, nos termos da lei;</a:t>
            </a:r>
            <a:endParaRPr lang="pt-BR" sz="2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2100" dirty="0">
                <a:effectLst/>
                <a:latin typeface="Calibri" panose="020F0502020204030204" pitchFamily="34" charset="0"/>
                <a:ea typeface="Calibri" panose="020F0502020204030204" pitchFamily="34" charset="0"/>
                <a:cs typeface="Calibri" panose="020F0502020204030204" pitchFamily="34" charset="0"/>
              </a:rPr>
              <a:t>IV - recursos extraordinários oriundos de convênios, acordos ou ajustes celebrados com organismos nacionais e internacionais, no âmbito da Administração Tributária; e</a:t>
            </a:r>
            <a:endParaRPr lang="pt-BR" sz="2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2100" dirty="0">
                <a:effectLst/>
                <a:latin typeface="Calibri" panose="020F0502020204030204" pitchFamily="34" charset="0"/>
                <a:ea typeface="Calibri" panose="020F0502020204030204" pitchFamily="34" charset="0"/>
                <a:cs typeface="Calibri" panose="020F0502020204030204" pitchFamily="34" charset="0"/>
              </a:rPr>
              <a:t>V - outros recursos orçamentários ou extraorçamentários que lhe forem expressamente consignados em lei.</a:t>
            </a:r>
            <a:endParaRPr lang="pt-BR" sz="21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2100" dirty="0"/>
          </a:p>
        </p:txBody>
      </p:sp>
    </p:spTree>
    <p:extLst>
      <p:ext uri="{BB962C8B-B14F-4D97-AF65-F5344CB8AC3E}">
        <p14:creationId xmlns:p14="http://schemas.microsoft.com/office/powerpoint/2010/main" val="1796638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4C16C-791F-40FC-85C5-01F5F7A12140}"/>
              </a:ext>
            </a:extLst>
          </p:cNvPr>
          <p:cNvSpPr>
            <a:spLocks noGrp="1"/>
          </p:cNvSpPr>
          <p:nvPr>
            <p:ph type="title"/>
          </p:nvPr>
        </p:nvSpPr>
        <p:spPr>
          <a:xfrm>
            <a:off x="92765" y="804519"/>
            <a:ext cx="12006470" cy="1049235"/>
          </a:xfrm>
        </p:spPr>
        <p:txBody>
          <a:bodyPr>
            <a:normAutofit/>
          </a:bodyPr>
          <a:lstStyle/>
          <a:p>
            <a:pPr algn="ctr"/>
            <a:r>
              <a:rPr lang="pt-BR" sz="2800" dirty="0">
                <a:latin typeface="Calibri" panose="020F0502020204030204" pitchFamily="34" charset="0"/>
                <a:cs typeface="Calibri" panose="020F0502020204030204" pitchFamily="34" charset="0"/>
              </a:rPr>
              <a:t>DA ESTRUTURA ORGANIZACIONAL BÁSICA DA SET (ART. 19) </a:t>
            </a:r>
          </a:p>
        </p:txBody>
      </p:sp>
      <p:sp>
        <p:nvSpPr>
          <p:cNvPr id="3" name="Espaço Reservado para Conteúdo 2">
            <a:extLst>
              <a:ext uri="{FF2B5EF4-FFF2-40B4-BE49-F238E27FC236}">
                <a16:creationId xmlns:a16="http://schemas.microsoft.com/office/drawing/2014/main" id="{E079ABCB-8F3E-4967-8C22-0485948AAD5C}"/>
              </a:ext>
            </a:extLst>
          </p:cNvPr>
          <p:cNvSpPr>
            <a:spLocks noGrp="1"/>
          </p:cNvSpPr>
          <p:nvPr>
            <p:ph idx="1"/>
          </p:nvPr>
        </p:nvSpPr>
        <p:spPr>
          <a:xfrm>
            <a:off x="92765" y="1853754"/>
            <a:ext cx="12099235" cy="4401272"/>
          </a:xfrm>
        </p:spPr>
        <p:txBody>
          <a:bodyPr>
            <a:normAutofit fontScale="62500" lnSpcReduction="20000"/>
          </a:bodyPr>
          <a:lstStyle/>
          <a:p>
            <a:pPr algn="just">
              <a:lnSpc>
                <a:spcPct val="107000"/>
              </a:lnSpc>
              <a:spcAft>
                <a:spcPts val="600"/>
              </a:spcAft>
            </a:pPr>
            <a:r>
              <a:rPr lang="pt-BR" sz="2900" dirty="0">
                <a:effectLst/>
                <a:latin typeface="Calibri" panose="020F0502020204030204" pitchFamily="34" charset="0"/>
                <a:ea typeface="Calibri" panose="020F0502020204030204" pitchFamily="34" charset="0"/>
                <a:cs typeface="Calibri" panose="020F0502020204030204" pitchFamily="34" charset="0"/>
              </a:rPr>
              <a:t>I - o Secretário de Estado da Tributação;</a:t>
            </a:r>
            <a:endParaRPr lang="pt-BR"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2900" dirty="0">
                <a:effectLst/>
                <a:latin typeface="Calibri" panose="020F0502020204030204" pitchFamily="34" charset="0"/>
                <a:ea typeface="Calibri" panose="020F0502020204030204" pitchFamily="34" charset="0"/>
                <a:cs typeface="Calibri" panose="020F0502020204030204" pitchFamily="34" charset="0"/>
              </a:rPr>
              <a:t>II - o Secretário de Estado Adjunto da Tributação;</a:t>
            </a:r>
            <a:endParaRPr lang="pt-BR"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2900" dirty="0">
                <a:effectLst/>
                <a:latin typeface="Calibri" panose="020F0502020204030204" pitchFamily="34" charset="0"/>
                <a:ea typeface="Calibri" panose="020F0502020204030204" pitchFamily="34" charset="0"/>
                <a:cs typeface="Calibri" panose="020F0502020204030204" pitchFamily="34" charset="0"/>
              </a:rPr>
              <a:t>III - o Conselho Superior da Administração Tributária (CONSAT);</a:t>
            </a:r>
            <a:endParaRPr lang="pt-BR"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2900" dirty="0">
                <a:effectLst/>
                <a:latin typeface="Calibri" panose="020F0502020204030204" pitchFamily="34" charset="0"/>
                <a:ea typeface="Calibri" panose="020F0502020204030204" pitchFamily="34" charset="0"/>
                <a:cs typeface="Calibri" panose="020F0502020204030204" pitchFamily="34" charset="0"/>
              </a:rPr>
              <a:t>IV - o Tribunal Administrativo de Recursos Tributários (TART);</a:t>
            </a:r>
            <a:endParaRPr lang="pt-BR"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2900" dirty="0">
                <a:effectLst/>
                <a:latin typeface="Calibri" panose="020F0502020204030204" pitchFamily="34" charset="0"/>
                <a:ea typeface="Calibri" panose="020F0502020204030204" pitchFamily="34" charset="0"/>
                <a:cs typeface="Calibri" panose="020F0502020204030204" pitchFamily="34" charset="0"/>
              </a:rPr>
              <a:t>V - os órgãos de controle, compreendendo:</a:t>
            </a:r>
            <a:endParaRPr lang="pt-BR"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2900" dirty="0">
                <a:effectLst/>
                <a:latin typeface="Calibri" panose="020F0502020204030204" pitchFamily="34" charset="0"/>
                <a:ea typeface="Calibri" panose="020F0502020204030204" pitchFamily="34" charset="0"/>
                <a:cs typeface="Calibri" panose="020F0502020204030204" pitchFamily="34" charset="0"/>
              </a:rPr>
              <a:t>a) a Comissão de Ética e Disciplina da Administração tributária (COEDAT);</a:t>
            </a:r>
            <a:endParaRPr lang="pt-BR"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2900" dirty="0">
                <a:effectLst/>
                <a:latin typeface="Calibri" panose="020F0502020204030204" pitchFamily="34" charset="0"/>
                <a:ea typeface="Calibri" panose="020F0502020204030204" pitchFamily="34" charset="0"/>
                <a:cs typeface="Calibri" panose="020F0502020204030204" pitchFamily="34" charset="0"/>
              </a:rPr>
              <a:t>b) a Corregedoria-Geral da Administração Tributária (COAT); e</a:t>
            </a:r>
            <a:endParaRPr lang="pt-BR"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2900" dirty="0">
                <a:effectLst/>
                <a:latin typeface="Calibri" panose="020F0502020204030204" pitchFamily="34" charset="0"/>
                <a:ea typeface="Calibri" panose="020F0502020204030204" pitchFamily="34" charset="0"/>
                <a:cs typeface="Calibri" panose="020F0502020204030204" pitchFamily="34" charset="0"/>
              </a:rPr>
              <a:t>c) a </a:t>
            </a:r>
            <a:r>
              <a:rPr lang="pt-BR" sz="2900" dirty="0" err="1">
                <a:effectLst/>
                <a:latin typeface="Calibri" panose="020F0502020204030204" pitchFamily="34" charset="0"/>
                <a:ea typeface="Calibri" panose="020F0502020204030204" pitchFamily="34" charset="0"/>
                <a:cs typeface="Calibri" panose="020F0502020204030204" pitchFamily="34" charset="0"/>
              </a:rPr>
              <a:t>Ouvidoria-Geral</a:t>
            </a:r>
            <a:r>
              <a:rPr lang="pt-BR" sz="2900" dirty="0">
                <a:effectLst/>
                <a:latin typeface="Calibri" panose="020F0502020204030204" pitchFamily="34" charset="0"/>
                <a:ea typeface="Calibri" panose="020F0502020204030204" pitchFamily="34" charset="0"/>
                <a:cs typeface="Calibri" panose="020F0502020204030204" pitchFamily="34" charset="0"/>
              </a:rPr>
              <a:t> da Administração Tributária (OAT);</a:t>
            </a:r>
            <a:endParaRPr lang="pt-BR"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2900" dirty="0">
                <a:effectLst/>
                <a:latin typeface="Calibri" panose="020F0502020204030204" pitchFamily="34" charset="0"/>
                <a:ea typeface="Calibri" panose="020F0502020204030204" pitchFamily="34" charset="0"/>
                <a:cs typeface="Calibri" panose="020F0502020204030204" pitchFamily="34" charset="0"/>
              </a:rPr>
              <a:t>VI - os órgãos de coordenação, de assessoramento direto e de execução; e</a:t>
            </a:r>
            <a:endParaRPr lang="pt-BR"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pt-BR" sz="2900" dirty="0">
                <a:effectLst/>
                <a:latin typeface="Calibri" panose="020F0502020204030204" pitchFamily="34" charset="0"/>
                <a:ea typeface="Calibri" panose="020F0502020204030204" pitchFamily="34" charset="0"/>
                <a:cs typeface="Calibri" panose="020F0502020204030204" pitchFamily="34" charset="0"/>
              </a:rPr>
              <a:t>VII - os Auditores Fiscais de Receitas Estaduais.</a:t>
            </a:r>
            <a:endParaRPr lang="pt-BR" sz="29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872916042"/>
      </p:ext>
    </p:extLst>
  </p:cSld>
  <p:clrMapOvr>
    <a:masterClrMapping/>
  </p:clrMapOvr>
</p:sld>
</file>

<file path=ppt/theme/theme1.xml><?xml version="1.0" encoding="utf-8"?>
<a:theme xmlns:a="http://schemas.openxmlformats.org/drawingml/2006/main" name="Galeri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TM10001114[[fn=Galeria]]</Template>
  <TotalTime>2456</TotalTime>
  <Words>5066</Words>
  <Application>Microsoft Office PowerPoint</Application>
  <PresentationFormat>Widescreen</PresentationFormat>
  <Paragraphs>391</Paragraphs>
  <Slides>63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63</vt:i4>
      </vt:variant>
    </vt:vector>
  </HeadingPairs>
  <TitlesOfParts>
    <vt:vector size="68" baseType="lpstr">
      <vt:lpstr>Arial</vt:lpstr>
      <vt:lpstr>Calibri</vt:lpstr>
      <vt:lpstr>Gill Sans MT</vt:lpstr>
      <vt:lpstr>Times New Roman</vt:lpstr>
      <vt:lpstr>Galeria</vt:lpstr>
      <vt:lpstr>PROJETO DE LEI ORGÂNICA DA ADMINISTRAÇÃO TRIBUTÁRIA - PLOAT</vt:lpstr>
      <vt:lpstr>MEMBROS DA COMISSÃO SINDICAL DO PLOAT</vt:lpstr>
      <vt:lpstr>BREVE INTRÓITO</vt:lpstr>
      <vt:lpstr>OBJETIVOS DO PLOAT NA VISÃO DA COMISSÃO SINDICAL</vt:lpstr>
      <vt:lpstr>ESTRUTURA TOPOLÓGICA DO PLOAT </vt:lpstr>
      <vt:lpstr>LIVRO I DA LEI ORGÂNICA DA ADMINISTRAÇÃO TRIBUTÁRIA DAS DISPOSIÇÕES GERAIS E DA ESTRUTURA ORGANIZACIONAL (ARTS. 2º E 19)</vt:lpstr>
      <vt:lpstr>DA AUTONOMIA DA ADMINISTRAÇÃO TRIBUTÁRIA (ARTS. 2º E 16)</vt:lpstr>
      <vt:lpstr>DA AUTONOMIA FINANCEIRA (ARTS. 2º, 16 E 18) </vt:lpstr>
      <vt:lpstr>DA ESTRUTURA ORGANIZACIONAL BÁSICA DA SET (ART. 19) </vt:lpstr>
      <vt:lpstr>DO CONSELHO SUPERIOR DA ADMINISTRAÇÃO TRIBUTÁRIA COMPOSIÇÃO (ART. 24)</vt:lpstr>
      <vt:lpstr>DO CONSELHO SUPERIOR DA ADMINISTRAÇÃO TRIBUTÁRIA PRINCIPAIS COMPETÊNCIAS (ART. 25)</vt:lpstr>
      <vt:lpstr>DOS ÓRGÃOS DE CONTROLE (ART. 29)</vt:lpstr>
      <vt:lpstr>DA COMISSÃO DE ÉTICA E DISCIPLINA DA ADMINISTRAÇÃO TRIBUTÁRIA COMPETÊNCIAS (ART. 30)</vt:lpstr>
      <vt:lpstr>DA CORREGEDORIA-GERAL DA ADMINISTRAÇÃO TRIBUTÁRIA COMPETÊNCIAS (ARTs. 32 e 86)</vt:lpstr>
      <vt:lpstr>Ouvidoria-geral da administração tributária (ART. 34)</vt:lpstr>
      <vt:lpstr>LIVRO II DO ESTATUTO DOS AUDITORES FISCAIS DE RECEITAS ESTADUAIS DA CARREIRA TRIBUTÁRIA ESTADUAL</vt:lpstr>
      <vt:lpstr>DA ESTRUTURA DA CARREIRA TRIBUTÁRIA ESTADUAL (ARTS. 45 E 46)</vt:lpstr>
      <vt:lpstr>DAS CARACTERÍSTICAS DO CARGO DE AFRE (ART. 47)</vt:lpstr>
      <vt:lpstr>DAS PRINCIPAIS COMPETÊNCIAS DO CARGO DE AFRE (ART. 48)</vt:lpstr>
      <vt:lpstr>DO CUMPRIMENTO DA JORNADA DE TRABALHO (ART. 53)</vt:lpstr>
      <vt:lpstr>DA PROGRESSÃO FUNCIONAL (ART. 57)</vt:lpstr>
      <vt:lpstr>DA PROMOÇÃO POR MERECIMENTO</vt:lpstr>
      <vt:lpstr>DAS GARANTIAS, PRERROGATIVAS, DIREITOS E VANTAGENS DAS GARANTIAS (ART. 59)</vt:lpstr>
      <vt:lpstr>DAS GARANTIAS, PRERROGATIVAS, DIREITOS E VANTAGENS DAS PRERROGATIVAS (ART. 60)</vt:lpstr>
      <vt:lpstr>DOS DIREITOS E VANTAGENS DA REMUNERAÇÃO E DE OUTRAS VANTAGENS</vt:lpstr>
      <vt:lpstr>DA REMUNERAÇÃO (ART. 61)</vt:lpstr>
      <vt:lpstr>DAS DIÁRIAS (ART. 62)</vt:lpstr>
      <vt:lpstr>DA AJUDA DE CUSTO (ART. 63)</vt:lpstr>
      <vt:lpstr>DO AUXÍLIO FUNERAL (ART. 64)</vt:lpstr>
      <vt:lpstr>DO SALÁRIO FAMÍLIA (ART. 65)</vt:lpstr>
      <vt:lpstr>DO AUXÍLIO APERFEIÇOAMENTO PROFISSIONAL (ART. 66)</vt:lpstr>
      <vt:lpstr>DA INDENIZAÇÃO DE DESPESAS COM MATERIAL DE INFORMÁTICA (ART. 67)</vt:lpstr>
      <vt:lpstr>DAS FÉRIAS (art. 68)</vt:lpstr>
      <vt:lpstr>Das licenças e dos afastamentos (art. 69)</vt:lpstr>
      <vt:lpstr>Das licenças e do afastamento (art. 69)</vt:lpstr>
      <vt:lpstr>Da licença para aperfeiçoamento profissional ou desenvolvimento acadêmico (art. 71)</vt:lpstr>
      <vt:lpstr>LICENÇA-PRÊMIO POR ASSIDUIDADE (ART. 72)</vt:lpstr>
      <vt:lpstr>DA LICENÇA POR LUTO, EM VIRTUDE DE FALECIMENTO DE PESSOA DA FAMÍLIA (ART. 73)</vt:lpstr>
      <vt:lpstr>DA LICENÇA PARA DESEMPENHO DE MANDATO CLASSISTA (ART. 74)</vt:lpstr>
      <vt:lpstr>DA DISCIPLINA DISTRIBUIÇÃO TOPOLÓGICA DO TEMA</vt:lpstr>
      <vt:lpstr>DA DISCIPLINA DOS DEVERES (ART. 75)</vt:lpstr>
      <vt:lpstr>DA DISCIPLINA DOS DEVERES (ART. 75)</vt:lpstr>
      <vt:lpstr>DA DISCIPLINA DAS VEDAÇÕES (ART. 75)</vt:lpstr>
      <vt:lpstr>DA DISCIPLINA DAS VEDAÇÕES (ART. 75)</vt:lpstr>
      <vt:lpstr>DA DISCIPLINA DAS VEDAÇÕES (ART. 75)</vt:lpstr>
      <vt:lpstr>DA DISCIPLINA DAS VEDAÇÕES (ART. 75)</vt:lpstr>
      <vt:lpstr>DA DISCIPLINA DOS IMPEDIMENTOS (ART. 76)</vt:lpstr>
      <vt:lpstr>DO REGIME DISCIPLINAR DAS FALTAS E DAS PENALIDADES (ART. 78)</vt:lpstr>
      <vt:lpstr>Do regime disciplinar das sanções disciplinares em espécie (arts. 79 a 83)</vt:lpstr>
      <vt:lpstr>Do regime disciplinar das sanções disciplinares em espécie (arts. 79 a 83)</vt:lpstr>
      <vt:lpstr>Da apuração disciplinar da sindicância investigativa (ART. 86)</vt:lpstr>
      <vt:lpstr>Da apuração disciplinar DAS REGRAS GERAIS DA SINDICÂNCIA ACUSATÓRIA E DO PAD (ART. 87)</vt:lpstr>
      <vt:lpstr>DA APURAÇÃO DISCIPLINAR DA SINDICÂNCIA ACUSATÓRIA (ART. 88)</vt:lpstr>
      <vt:lpstr>APURAÇÃO DISCIPLINAR PROCESSO ADMINISTRATIVO DISCIPLINAR (ART. 89)</vt:lpstr>
      <vt:lpstr>LIVRO III DISPOSIÇÕES FINAIS E TRANSITÓRIAS</vt:lpstr>
      <vt:lpstr>PRINCIPAIS EVOLUÇÕES NAS VERSÕES DO PLOAT AUTONOMIA</vt:lpstr>
      <vt:lpstr>ESTRUTURA DA SET CONSELHO SUPERIOR DA ADMINISTRAÇÃO TRIBUTÁRIA</vt:lpstr>
      <vt:lpstr>DO ESTATUTO DOS AUDITORES FISCAIS DE RECEITAS ESTADUAIS TRATAMENTO DA PERICULOSIDADE</vt:lpstr>
      <vt:lpstr>DO ESTATUTO DOS AUDITORES FISCAIS DE RECEITAS ESTADUAIS DA PROMOÇÃO</vt:lpstr>
      <vt:lpstr>DO ESTATUTO DOS AUDITORES FISCAIS DE RECEITAS ESTADUAIS DA REMUNERAÇÃO</vt:lpstr>
      <vt:lpstr>DO ESTATUTO DOS AUDITORES FISCAIS DE RECEITAS ESTADUAIS DOS DIREITOS E DEMAIS VANTAGENS DO CARGO</vt:lpstr>
      <vt:lpstr>DO ESTATUTO DOS AUDITORES FISCAIS DE RECEITAS ESTADUAIS DO RESSARCIMENTO DE FÉRIAS E LICENÇAS-PRÊMIO NÃO GOZADAS</vt:lpstr>
      <vt:lpstr>Que O sonho por uma lei orgânica se transforme em realidade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PROJETO DE LEI ORGÂNICA DA ADMINISTRAÇÃO TRIBUTÁRIA</dc:title>
  <dc:creator>arnaldo fiuza</dc:creator>
  <cp:lastModifiedBy>arnaldo fiuza</cp:lastModifiedBy>
  <cp:revision>88</cp:revision>
  <dcterms:created xsi:type="dcterms:W3CDTF">2021-04-18T11:30:50Z</dcterms:created>
  <dcterms:modified xsi:type="dcterms:W3CDTF">2021-05-11T15:35:11Z</dcterms:modified>
</cp:coreProperties>
</file>